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471" r:id="rId3"/>
    <p:sldId id="533" r:id="rId4"/>
    <p:sldId id="516" r:id="rId5"/>
    <p:sldId id="288" r:id="rId6"/>
    <p:sldId id="515" r:id="rId7"/>
    <p:sldId id="331" r:id="rId8"/>
    <p:sldId id="485" r:id="rId9"/>
    <p:sldId id="486" r:id="rId10"/>
    <p:sldId id="330" r:id="rId11"/>
    <p:sldId id="336" r:id="rId12"/>
    <p:sldId id="332" r:id="rId13"/>
    <p:sldId id="488" r:id="rId14"/>
    <p:sldId id="483" r:id="rId15"/>
    <p:sldId id="345" r:id="rId16"/>
    <p:sldId id="503" r:id="rId17"/>
    <p:sldId id="502" r:id="rId18"/>
    <p:sldId id="518" r:id="rId19"/>
    <p:sldId id="538" r:id="rId20"/>
    <p:sldId id="298" r:id="rId21"/>
    <p:sldId id="301" r:id="rId22"/>
    <p:sldId id="497" r:id="rId23"/>
    <p:sldId id="513" r:id="rId24"/>
    <p:sldId id="414" r:id="rId25"/>
    <p:sldId id="514" r:id="rId26"/>
    <p:sldId id="462" r:id="rId27"/>
    <p:sldId id="519" r:id="rId28"/>
    <p:sldId id="520" r:id="rId29"/>
    <p:sldId id="521" r:id="rId30"/>
    <p:sldId id="539" r:id="rId31"/>
    <p:sldId id="543" r:id="rId32"/>
    <p:sldId id="540" r:id="rId33"/>
    <p:sldId id="541" r:id="rId34"/>
    <p:sldId id="542" r:id="rId35"/>
    <p:sldId id="496" r:id="rId36"/>
    <p:sldId id="544" r:id="rId37"/>
    <p:sldId id="557" r:id="rId38"/>
    <p:sldId id="545" r:id="rId39"/>
    <p:sldId id="522" r:id="rId40"/>
    <p:sldId id="531" r:id="rId41"/>
    <p:sldId id="546" r:id="rId42"/>
    <p:sldId id="523" r:id="rId43"/>
    <p:sldId id="524" r:id="rId44"/>
    <p:sldId id="548" r:id="rId45"/>
    <p:sldId id="551" r:id="rId46"/>
    <p:sldId id="549" r:id="rId47"/>
    <p:sldId id="525" r:id="rId48"/>
    <p:sldId id="526" r:id="rId49"/>
    <p:sldId id="527" r:id="rId50"/>
    <p:sldId id="528" r:id="rId51"/>
    <p:sldId id="553" r:id="rId52"/>
    <p:sldId id="529" r:id="rId53"/>
    <p:sldId id="555" r:id="rId54"/>
    <p:sldId id="554" r:id="rId55"/>
    <p:sldId id="552" r:id="rId56"/>
    <p:sldId id="534" r:id="rId57"/>
    <p:sldId id="535" r:id="rId58"/>
    <p:sldId id="556" r:id="rId59"/>
    <p:sldId id="536" r:id="rId60"/>
    <p:sldId id="510" r:id="rId61"/>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3265" autoAdjust="0"/>
  </p:normalViewPr>
  <p:slideViewPr>
    <p:cSldViewPr snapToGrid="0" snapToObjects="1">
      <p:cViewPr varScale="1">
        <p:scale>
          <a:sx n="105" d="100"/>
          <a:sy n="105" d="100"/>
        </p:scale>
        <p:origin x="2184" y="200"/>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2.emf"/><Relationship Id="rId1" Type="http://schemas.openxmlformats.org/officeDocument/2006/relationships/image" Target="../media/image44.emf"/><Relationship Id="rId5" Type="http://schemas.openxmlformats.org/officeDocument/2006/relationships/image" Target="../media/image47.emf"/><Relationship Id="rId4"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12/4/19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4/12/19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74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16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785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653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61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780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172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3: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7" name="Google Shape;417;p4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770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6: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54" name="Google Shape;454;p46: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1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477" name="Google Shape;477;p4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11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77" name="Google Shape;477;p4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63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31100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00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96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647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955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9971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44</a:t>
            </a:fld>
            <a:endParaRPr lang="en-US"/>
          </a:p>
        </p:txBody>
      </p:sp>
    </p:spTree>
    <p:extLst>
      <p:ext uri="{BB962C8B-B14F-4D97-AF65-F5344CB8AC3E}">
        <p14:creationId xmlns:p14="http://schemas.microsoft.com/office/powerpoint/2010/main" val="4284802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dirty="0" err="1"/>
              <a:t>Yurii</a:t>
            </a:r>
            <a:r>
              <a:rPr lang="en-AU" dirty="0"/>
              <a:t> </a:t>
            </a:r>
            <a:r>
              <a:rPr lang="en-AU" dirty="0" err="1"/>
              <a:t>Nesterov</a:t>
            </a:r>
            <a:r>
              <a:rPr lang="en-AU" dirty="0"/>
              <a:t>. A method of solving a convex programming problem with convergence rate O(1/k 2 ). In Soviet Mathematics </a:t>
            </a:r>
            <a:r>
              <a:rPr lang="en-AU" dirty="0" err="1"/>
              <a:t>Doklady</a:t>
            </a:r>
            <a:r>
              <a:rPr lang="en-AU" dirty="0"/>
              <a:t>, volume 27, pages 372–376, 1983.</a:t>
            </a:r>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45</a:t>
            </a:fld>
            <a:endParaRPr lang="en-US"/>
          </a:p>
        </p:txBody>
      </p:sp>
    </p:spTree>
    <p:extLst>
      <p:ext uri="{BB962C8B-B14F-4D97-AF65-F5344CB8AC3E}">
        <p14:creationId xmlns:p14="http://schemas.microsoft.com/office/powerpoint/2010/main" val="447407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element-wise square on our matrices. The small epsilon is something like 1*10^-8 so we don’t accidentally divide by zero. </a:t>
            </a:r>
          </a:p>
        </p:txBody>
      </p:sp>
      <p:sp>
        <p:nvSpPr>
          <p:cNvPr id="4" name="Slide Number Placeholder 3"/>
          <p:cNvSpPr>
            <a:spLocks noGrp="1"/>
          </p:cNvSpPr>
          <p:nvPr>
            <p:ph type="sldNum" sz="quarter" idx="5"/>
          </p:nvPr>
        </p:nvSpPr>
        <p:spPr/>
        <p:txBody>
          <a:bodyPr/>
          <a:lstStyle/>
          <a:p>
            <a:fld id="{2128C508-9378-416B-A78D-286D55287404}" type="slidenum">
              <a:rPr lang="en-US" smtClean="0"/>
              <a:pPr/>
              <a:t>46</a:t>
            </a:fld>
            <a:endParaRPr lang="en-US"/>
          </a:p>
        </p:txBody>
      </p:sp>
    </p:spTree>
    <p:extLst>
      <p:ext uri="{BB962C8B-B14F-4D97-AF65-F5344CB8AC3E}">
        <p14:creationId xmlns:p14="http://schemas.microsoft.com/office/powerpoint/2010/main" val="248948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206498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08842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243658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866552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099061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60</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47896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3:notes"/>
          <p:cNvSpPr txBox="1">
            <a:spLocks noGrp="1"/>
          </p:cNvSpPr>
          <p:nvPr>
            <p:ph type="body" idx="1"/>
          </p:nvPr>
        </p:nvSpPr>
        <p:spPr>
          <a:xfrm>
            <a:off x="666909" y="4715153"/>
            <a:ext cx="533527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7" name="Google Shape;317;p33:notes"/>
          <p:cNvSpPr txBox="1">
            <a:spLocks noGrp="1"/>
          </p:cNvSpPr>
          <p:nvPr>
            <p:ph type="sldNum" idx="12"/>
          </p:nvPr>
        </p:nvSpPr>
        <p:spPr>
          <a:xfrm>
            <a:off x="3777607" y="9428583"/>
            <a:ext cx="2889938"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978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3:notes"/>
          <p:cNvSpPr txBox="1">
            <a:spLocks noGrp="1"/>
          </p:cNvSpPr>
          <p:nvPr>
            <p:ph type="body" idx="1"/>
          </p:nvPr>
        </p:nvSpPr>
        <p:spPr>
          <a:xfrm>
            <a:off x="666909" y="4715153"/>
            <a:ext cx="533527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7" name="Google Shape;317;p33:notes"/>
          <p:cNvSpPr txBox="1">
            <a:spLocks noGrp="1"/>
          </p:cNvSpPr>
          <p:nvPr>
            <p:ph type="sldNum" idx="12"/>
          </p:nvPr>
        </p:nvSpPr>
        <p:spPr>
          <a:xfrm>
            <a:off x="3777607" y="9428583"/>
            <a:ext cx="2889938"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479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86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2: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0" name="Google Shape;410;p42: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889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81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905218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80.pn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240.png"/><Relationship Id="rId5" Type="http://schemas.openxmlformats.org/officeDocument/2006/relationships/image" Target="../media/image200.png"/><Relationship Id="rId10" Type="http://schemas.openxmlformats.org/officeDocument/2006/relationships/image" Target="../media/image23.png"/><Relationship Id="rId4" Type="http://schemas.openxmlformats.org/officeDocument/2006/relationships/image" Target="../media/image190.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package" Target="../embeddings/Microsoft_Word_Document2.docx"/><Relationship Id="rId3" Type="http://schemas.openxmlformats.org/officeDocument/2006/relationships/notesSlide" Target="../notesSlides/notesSlide9.xml"/><Relationship Id="rId7" Type="http://schemas.openxmlformats.org/officeDocument/2006/relationships/image" Target="../media/image41.png"/><Relationship Id="rId12"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0.png"/><Relationship Id="rId11" Type="http://schemas.openxmlformats.org/officeDocument/2006/relationships/package" Target="../embeddings/Microsoft_Word_Document1.docx"/><Relationship Id="rId5" Type="http://schemas.openxmlformats.org/officeDocument/2006/relationships/image" Target="../media/image39.png"/><Relationship Id="rId10" Type="http://schemas.openxmlformats.org/officeDocument/2006/relationships/image" Target="../media/image10.emf"/><Relationship Id="rId4" Type="http://schemas.openxmlformats.org/officeDocument/2006/relationships/image" Target="../media/image200.png"/><Relationship Id="rId9" Type="http://schemas.openxmlformats.org/officeDocument/2006/relationships/package" Target="../embeddings/Microsoft_Word_Document.docx"/><Relationship Id="rId14"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Word_Document3.docx"/><Relationship Id="rId5" Type="http://schemas.openxmlformats.org/officeDocument/2006/relationships/image" Target="../media/image27.png"/><Relationship Id="rId10" Type="http://schemas.openxmlformats.org/officeDocument/2006/relationships/image" Target="../media/image50.png"/><Relationship Id="rId4" Type="http://schemas.openxmlformats.org/officeDocument/2006/relationships/image" Target="../media/image26.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hyperlink" Target="https://arxiv.org/pdf/1502.01852.pdf"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6.xml"/><Relationship Id="rId7" Type="http://schemas.openxmlformats.org/officeDocument/2006/relationships/image" Target="https://upload.wikimedia.org/wikipedia/commons/thumb/8/88/Logistic-curve.svg/1200px-Logistic-curve.svg.png" TargetMode="Externa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16.emf"/><Relationship Id="rId4" Type="http://schemas.openxmlformats.org/officeDocument/2006/relationships/package" Target="../embeddings/Microsoft_Word_Document4.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emf"/><Relationship Id="rId4" Type="http://schemas.openxmlformats.org/officeDocument/2006/relationships/package" Target="../embeddings/Microsoft_Word_Document5.docx"/></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20.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7.png"/><Relationship Id="rId5" Type="http://schemas.openxmlformats.org/officeDocument/2006/relationships/image" Target="../media/image34.emf"/><Relationship Id="rId10" Type="http://schemas.openxmlformats.org/officeDocument/2006/relationships/image" Target="../media/image91.png"/><Relationship Id="rId4" Type="http://schemas.openxmlformats.org/officeDocument/2006/relationships/package" Target="../embeddings/Microsoft_Word_Document6.docx"/><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hyperlink" Target="https://www.youtube.com/watch?v=IHZwWFHWa-w" TargetMode="External"/><Relationship Id="rId4" Type="http://schemas.openxmlformats.org/officeDocument/2006/relationships/hyperlink" Target="https://www.youtube.com/watch?v=WnqQrPNYz5Q"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7.docx"/><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emf"/><Relationship Id="rId5" Type="http://schemas.openxmlformats.org/officeDocument/2006/relationships/package" Target="../embeddings/Microsoft_Word_Document8.docx"/><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8" Type="http://schemas.openxmlformats.org/officeDocument/2006/relationships/package" Target="../embeddings/Microsoft_Word_Document11.docx"/><Relationship Id="rId3" Type="http://schemas.openxmlformats.org/officeDocument/2006/relationships/image" Target="../media/image43.tiff"/><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package" Target="../embeddings/Microsoft_Word_Document10.docx"/><Relationship Id="rId5" Type="http://schemas.openxmlformats.org/officeDocument/2006/relationships/image" Target="../media/image40.emf"/><Relationship Id="rId4" Type="http://schemas.openxmlformats.org/officeDocument/2006/relationships/package" Target="../embeddings/Microsoft_Word_Document9.docx"/><Relationship Id="rId9"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2.png"/><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emf"/><Relationship Id="rId11" Type="http://schemas.openxmlformats.org/officeDocument/2006/relationships/package" Target="../embeddings/Microsoft_Word_Document16.docx"/><Relationship Id="rId5" Type="http://schemas.openxmlformats.org/officeDocument/2006/relationships/package" Target="../embeddings/Microsoft_Word_Document13.docx"/><Relationship Id="rId10" Type="http://schemas.openxmlformats.org/officeDocument/2006/relationships/image" Target="../media/image46.emf"/><Relationship Id="rId4" Type="http://schemas.openxmlformats.org/officeDocument/2006/relationships/image" Target="../media/image44.emf"/><Relationship Id="rId9" Type="http://schemas.openxmlformats.org/officeDocument/2006/relationships/package" Target="../embeddings/Microsoft_Word_Document15.docx"/><Relationship Id="rId1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towardsdatascience.com/derivative-of-the-sigmoid-function-536880cf918e" TargetMode="External"/><Relationship Id="rId1" Type="http://schemas.openxmlformats.org/officeDocument/2006/relationships/slideLayout" Target="../slideLayouts/slideLayout2.xml"/><Relationship Id="rId4" Type="http://schemas.openxmlformats.org/officeDocument/2006/relationships/hyperlink" Target="https://math.stackexchange.com/questions/78575/derivative-of-sigmoid-function-sigma-x-frac11e-x"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0.emf"/><Relationship Id="rId4" Type="http://schemas.openxmlformats.org/officeDocument/2006/relationships/package" Target="../embeddings/Microsoft_Word_Document17.docx"/></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1.emf"/><Relationship Id="rId4" Type="http://schemas.openxmlformats.org/officeDocument/2006/relationships/package" Target="../embeddings/Microsoft_Word_Document18.docx"/></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2.emf"/><Relationship Id="rId4" Type="http://schemas.openxmlformats.org/officeDocument/2006/relationships/package" Target="../embeddings/Microsoft_Word_Document19.docx"/></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8.png"/><Relationship Id="rId5" Type="http://schemas.openxmlformats.org/officeDocument/2006/relationships/image" Target="../media/image53.emf"/><Relationship Id="rId4" Type="http://schemas.openxmlformats.org/officeDocument/2006/relationships/package" Target="../embeddings/Microsoft_Word_Document20.docx"/></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23.xml"/><Relationship Id="rId7" Type="http://schemas.openxmlformats.org/officeDocument/2006/relationships/image" Target="../media/image54.e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package" Target="../embeddings/Microsoft_Word_Document22.docx"/><Relationship Id="rId5" Type="http://schemas.openxmlformats.org/officeDocument/2006/relationships/image" Target="../media/image53.emf"/><Relationship Id="rId10" Type="http://schemas.openxmlformats.org/officeDocument/2006/relationships/image" Target="../media/image62.png"/><Relationship Id="rId4" Type="http://schemas.openxmlformats.org/officeDocument/2006/relationships/package" Target="../embeddings/Microsoft_Word_Document21.docx"/><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6.tiff"/><Relationship Id="rId4" Type="http://schemas.openxmlformats.org/officeDocument/2006/relationships/hyperlink" Target="https://towardsdatascience.com/common-loss-functions-in-machine-learning-46af0ffc4d23"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7.emf"/><Relationship Id="rId4" Type="http://schemas.openxmlformats.org/officeDocument/2006/relationships/package" Target="../embeddings/Microsoft_Word_Document23.docx"/></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learndatasci.com/tutorials/python-finance-part-3-moving-average-trading-strategy/" TargetMode="External"/><Relationship Id="rId1" Type="http://schemas.openxmlformats.org/officeDocument/2006/relationships/slideLayout" Target="../slideLayouts/slideLayout2.xml"/><Relationship Id="rId5" Type="http://schemas.openxmlformats.org/officeDocument/2006/relationships/image" Target="../media/image61.tiff"/><Relationship Id="rId4" Type="http://schemas.openxmlformats.org/officeDocument/2006/relationships/image" Target="../media/image60.tiff"/></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cs.toronto.edu/~tijmen/csc321/slides/lecture_slides_lec6.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609.04747.pdf" TargetMode="External"/><Relationship Id="rId2" Type="http://schemas.openxmlformats.org/officeDocument/2006/relationships/hyperlink" Target="https://openreview.net/pdf?id=OM0jvwB8jIp57ZJjtNEZ" TargetMode="External"/><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24.docx"/><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5.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25.doc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1207.0580.pdf" TargetMode="External"/><Relationship Id="rId2" Type="http://schemas.openxmlformats.org/officeDocument/2006/relationships/hyperlink" Target="http://jmlr.org/papers/volume15/srivastava14a.old/srivastava14a.pdf" TargetMode="Externa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hyperlink" Target="https://arxiv.org/pdf/1312.6197.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proceedings.mlr.press/v28/wan13.html" TargetMode="External"/><Relationship Id="rId2" Type="http://schemas.openxmlformats.org/officeDocument/2006/relationships/hyperlink" Target="https://pgaleone.eu/deep-learning/regularization/2017/01/10/anaysis-of-dropout/"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8.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youtube.com/watch?v=SJldOOs4vB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350819"/>
          </a:xfrm>
        </p:spPr>
        <p:txBody>
          <a:bodyPr/>
          <a:lstStyle/>
          <a:p>
            <a:r>
              <a:rPr lang="en-AU" dirty="0"/>
              <a:t>Deep Learning</a:t>
            </a:r>
            <a:br>
              <a:rPr lang="en-AU" dirty="0"/>
            </a:br>
            <a:br>
              <a:rPr lang="en-AU" sz="2400" dirty="0"/>
            </a:br>
            <a:r>
              <a:rPr lang="en-AU" sz="2400" dirty="0"/>
              <a:t>Lecture 1 </a:t>
            </a:r>
            <a:r>
              <a:rPr lang="mr-IN" sz="2400" dirty="0"/>
              <a:t>–</a:t>
            </a:r>
            <a:r>
              <a:rPr lang="en-AU" sz="2400" dirty="0"/>
              <a:t> INTRODUCTION</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Neuron to ‘network’</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372" name="Google Shape;372;p41"/>
          <p:cNvSpPr/>
          <p:nvPr/>
        </p:nvSpPr>
        <p:spPr>
          <a:xfrm>
            <a:off x="6073072" y="2380033"/>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7" name="Google Shape;369;p41">
                <a:extLst>
                  <a:ext uri="{FF2B5EF4-FFF2-40B4-BE49-F238E27FC236}">
                    <a16:creationId xmlns:a16="http://schemas.microsoft.com/office/drawing/2014/main" id="{E4150069-CAE2-E84F-BDC3-F24699ED1E41}"/>
                  </a:ext>
                </a:extLst>
              </p:cNvPr>
              <p:cNvSpPr txBox="1"/>
              <p:nvPr/>
            </p:nvSpPr>
            <p:spPr>
              <a:xfrm>
                <a:off x="471566" y="20470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3</m:t>
                          </m:r>
                        </m:sub>
                      </m:sSub>
                    </m:oMath>
                  </m:oMathPara>
                </a14:m>
                <a:endParaRPr lang="ar-AE" sz="3600" dirty="0">
                  <a:solidFill>
                    <a:schemeClr val="tx1"/>
                  </a:solidFill>
                </a:endParaRPr>
              </a:p>
            </p:txBody>
          </p:sp>
        </mc:Choice>
        <mc:Fallback xmlns="">
          <p:sp>
            <p:nvSpPr>
              <p:cNvPr id="17" name="Google Shape;369;p41">
                <a:extLst>
                  <a:ext uri="{FF2B5EF4-FFF2-40B4-BE49-F238E27FC236}">
                    <a16:creationId xmlns:a16="http://schemas.microsoft.com/office/drawing/2014/main" id="{E4150069-CAE2-E84F-BDC3-F24699ED1E41}"/>
                  </a:ext>
                </a:extLst>
              </p:cNvPr>
              <p:cNvSpPr txBox="1">
                <a:spLocks noRot="1" noChangeAspect="1" noMove="1" noResize="1" noEditPoints="1" noAdjustHandles="1" noChangeArrowheads="1" noChangeShapeType="1" noTextEdit="1"/>
              </p:cNvSpPr>
              <p:nvPr/>
            </p:nvSpPr>
            <p:spPr>
              <a:xfrm>
                <a:off x="471566" y="2047019"/>
                <a:ext cx="643415" cy="644547"/>
              </a:xfrm>
              <a:prstGeom prst="rect">
                <a:avLst/>
              </a:prstGeom>
              <a:blipFill>
                <a:blip r:embed="rId3"/>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369;p41">
                <a:extLst>
                  <a:ext uri="{FF2B5EF4-FFF2-40B4-BE49-F238E27FC236}">
                    <a16:creationId xmlns:a16="http://schemas.microsoft.com/office/drawing/2014/main" id="{9679DA2D-EC19-E14A-9801-256CB986F9E8}"/>
                  </a:ext>
                </a:extLst>
              </p:cNvPr>
              <p:cNvSpPr txBox="1"/>
              <p:nvPr/>
            </p:nvSpPr>
            <p:spPr>
              <a:xfrm>
                <a:off x="447148" y="2767151"/>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18" name="Google Shape;369;p41">
                <a:extLst>
                  <a:ext uri="{FF2B5EF4-FFF2-40B4-BE49-F238E27FC236}">
                    <a16:creationId xmlns:a16="http://schemas.microsoft.com/office/drawing/2014/main" id="{9679DA2D-EC19-E14A-9801-256CB986F9E8}"/>
                  </a:ext>
                </a:extLst>
              </p:cNvPr>
              <p:cNvSpPr txBox="1">
                <a:spLocks noRot="1" noChangeAspect="1" noMove="1" noResize="1" noEditPoints="1" noAdjustHandles="1" noChangeArrowheads="1" noChangeShapeType="1" noTextEdit="1"/>
              </p:cNvSpPr>
              <p:nvPr/>
            </p:nvSpPr>
            <p:spPr>
              <a:xfrm>
                <a:off x="447148" y="2767151"/>
                <a:ext cx="643415" cy="644547"/>
              </a:xfrm>
              <a:prstGeom prst="rect">
                <a:avLst/>
              </a:prstGeom>
              <a:blipFill>
                <a:blip r:embed="rId4"/>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369;p41">
                <a:extLst>
                  <a:ext uri="{FF2B5EF4-FFF2-40B4-BE49-F238E27FC236}">
                    <a16:creationId xmlns:a16="http://schemas.microsoft.com/office/drawing/2014/main" id="{02BC6228-AD34-0D40-8D30-999C58A5AB13}"/>
                  </a:ext>
                </a:extLst>
              </p:cNvPr>
              <p:cNvSpPr txBox="1"/>
              <p:nvPr/>
            </p:nvSpPr>
            <p:spPr>
              <a:xfrm>
                <a:off x="471567" y="1402472"/>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9" name="Google Shape;369;p41">
                <a:extLst>
                  <a:ext uri="{FF2B5EF4-FFF2-40B4-BE49-F238E27FC236}">
                    <a16:creationId xmlns:a16="http://schemas.microsoft.com/office/drawing/2014/main" id="{02BC6228-AD34-0D40-8D30-999C58A5AB13}"/>
                  </a:ext>
                </a:extLst>
              </p:cNvPr>
              <p:cNvSpPr txBox="1">
                <a:spLocks noRot="1" noChangeAspect="1" noMove="1" noResize="1" noEditPoints="1" noAdjustHandles="1" noChangeArrowheads="1" noChangeShapeType="1" noTextEdit="1"/>
              </p:cNvSpPr>
              <p:nvPr/>
            </p:nvSpPr>
            <p:spPr>
              <a:xfrm>
                <a:off x="471567" y="1402472"/>
                <a:ext cx="643415" cy="644547"/>
              </a:xfrm>
              <a:prstGeom prst="rect">
                <a:avLst/>
              </a:prstGeom>
              <a:blipFill>
                <a:blip r:embed="rId5"/>
                <a:stretch>
                  <a:fillRect t="-11538" r="-44231" b="-32692"/>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50B90CF-353D-D04E-81C7-E2B89C14EFAE}"/>
              </a:ext>
            </a:extLst>
          </p:cNvPr>
          <p:cNvCxnSpPr>
            <a:cxnSpLocks/>
            <a:endCxn id="8" idx="2"/>
          </p:cNvCxnSpPr>
          <p:nvPr/>
        </p:nvCxnSpPr>
        <p:spPr>
          <a:xfrm flipV="1">
            <a:off x="1119272" y="1648361"/>
            <a:ext cx="1540499" cy="17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3A66E9-A3F9-C544-9149-5A406409CD2E}"/>
              </a:ext>
            </a:extLst>
          </p:cNvPr>
          <p:cNvCxnSpPr>
            <a:cxnSpLocks/>
            <a:endCxn id="31" idx="1"/>
          </p:cNvCxnSpPr>
          <p:nvPr/>
        </p:nvCxnSpPr>
        <p:spPr>
          <a:xfrm flipV="1">
            <a:off x="5937283" y="2843770"/>
            <a:ext cx="804385" cy="15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Google Shape;369;p41">
                <a:extLst>
                  <a:ext uri="{FF2B5EF4-FFF2-40B4-BE49-F238E27FC236}">
                    <a16:creationId xmlns:a16="http://schemas.microsoft.com/office/drawing/2014/main" id="{D4D29820-59B2-D546-8960-2A4A3FB1AE1B}"/>
                  </a:ext>
                </a:extLst>
              </p:cNvPr>
              <p:cNvSpPr txBox="1"/>
              <p:nvPr/>
            </p:nvSpPr>
            <p:spPr>
              <a:xfrm>
                <a:off x="6741668" y="2521496"/>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AU" sz="3600" b="0" i="1" dirty="0" smtClean="0">
                          <a:solidFill>
                            <a:schemeClr val="tx1"/>
                          </a:solidFill>
                          <a:latin typeface="Cambria Math" panose="02040503050406030204" pitchFamily="18" charset="0"/>
                        </a:rPr>
                        <m:t>𝑎</m:t>
                      </m:r>
                    </m:oMath>
                  </m:oMathPara>
                </a14:m>
                <a:endParaRPr lang="ar-AE" sz="3600" dirty="0">
                  <a:solidFill>
                    <a:schemeClr val="tx1"/>
                  </a:solidFill>
                </a:endParaRPr>
              </a:p>
            </p:txBody>
          </p:sp>
        </mc:Choice>
        <mc:Fallback xmlns="">
          <p:sp>
            <p:nvSpPr>
              <p:cNvPr id="31" name="Google Shape;369;p41">
                <a:extLst>
                  <a:ext uri="{FF2B5EF4-FFF2-40B4-BE49-F238E27FC236}">
                    <a16:creationId xmlns:a16="http://schemas.microsoft.com/office/drawing/2014/main" id="{D4D29820-59B2-D546-8960-2A4A3FB1AE1B}"/>
                  </a:ext>
                </a:extLst>
              </p:cNvPr>
              <p:cNvSpPr txBox="1">
                <a:spLocks noRot="1" noChangeAspect="1" noMove="1" noResize="1" noEditPoints="1" noAdjustHandles="1" noChangeArrowheads="1" noChangeShapeType="1" noTextEdit="1"/>
              </p:cNvSpPr>
              <p:nvPr/>
            </p:nvSpPr>
            <p:spPr>
              <a:xfrm>
                <a:off x="6741668" y="2521496"/>
                <a:ext cx="643415" cy="644547"/>
              </a:xfrm>
              <a:prstGeom prst="rect">
                <a:avLst/>
              </a:prstGeom>
              <a:blipFill>
                <a:blip r:embed="rId6"/>
                <a:stretch>
                  <a:fillRect t="-13725" r="-30769"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369;p41">
                <a:extLst>
                  <a:ext uri="{FF2B5EF4-FFF2-40B4-BE49-F238E27FC236}">
                    <a16:creationId xmlns:a16="http://schemas.microsoft.com/office/drawing/2014/main" id="{B4C65CD5-C203-5C40-9BF3-0A15A05F6C01}"/>
                  </a:ext>
                </a:extLst>
              </p:cNvPr>
              <p:cNvSpPr txBox="1"/>
              <p:nvPr/>
            </p:nvSpPr>
            <p:spPr>
              <a:xfrm>
                <a:off x="7909891" y="2544384"/>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AU" sz="3600" b="0" i="1" dirty="0" smtClean="0">
                              <a:solidFill>
                                <a:schemeClr val="tx1"/>
                              </a:solidFill>
                              <a:latin typeface="Cambria Math" panose="02040503050406030204" pitchFamily="18" charset="0"/>
                            </a:rPr>
                          </m:ctrlPr>
                        </m:accPr>
                        <m:e>
                          <m:r>
                            <a:rPr lang="en-AU" sz="3600" b="0" i="1" dirty="0" smtClean="0">
                              <a:solidFill>
                                <a:schemeClr val="tx1"/>
                              </a:solidFill>
                              <a:latin typeface="Cambria Math" panose="02040503050406030204" pitchFamily="18" charset="0"/>
                            </a:rPr>
                            <m:t>𝑦</m:t>
                          </m:r>
                        </m:e>
                      </m:acc>
                    </m:oMath>
                  </m:oMathPara>
                </a14:m>
                <a:endParaRPr lang="ar-AE" sz="3600" dirty="0">
                  <a:solidFill>
                    <a:schemeClr val="tx1"/>
                  </a:solidFill>
                </a:endParaRPr>
              </a:p>
            </p:txBody>
          </p:sp>
        </mc:Choice>
        <mc:Fallback xmlns="">
          <p:sp>
            <p:nvSpPr>
              <p:cNvPr id="32" name="Google Shape;369;p41">
                <a:extLst>
                  <a:ext uri="{FF2B5EF4-FFF2-40B4-BE49-F238E27FC236}">
                    <a16:creationId xmlns:a16="http://schemas.microsoft.com/office/drawing/2014/main" id="{B4C65CD5-C203-5C40-9BF3-0A15A05F6C01}"/>
                  </a:ext>
                </a:extLst>
              </p:cNvPr>
              <p:cNvSpPr txBox="1">
                <a:spLocks noRot="1" noChangeAspect="1" noMove="1" noResize="1" noEditPoints="1" noAdjustHandles="1" noChangeArrowheads="1" noChangeShapeType="1" noTextEdit="1"/>
              </p:cNvSpPr>
              <p:nvPr/>
            </p:nvSpPr>
            <p:spPr>
              <a:xfrm>
                <a:off x="7909891" y="2544384"/>
                <a:ext cx="643415" cy="644547"/>
              </a:xfrm>
              <a:prstGeom prst="rect">
                <a:avLst/>
              </a:prstGeom>
              <a:blipFill>
                <a:blip r:embed="rId7"/>
                <a:stretch>
                  <a:fillRect t="-13462" r="-33333" b="-32692"/>
                </a:stretch>
              </a:blipFill>
              <a:ln>
                <a:no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CD7AE72-EAB4-9543-BF6A-FF8A3601DBA4}"/>
              </a:ext>
            </a:extLst>
          </p:cNvPr>
          <p:cNvCxnSpPr>
            <a:cxnSpLocks/>
          </p:cNvCxnSpPr>
          <p:nvPr/>
        </p:nvCxnSpPr>
        <p:spPr>
          <a:xfrm flipV="1">
            <a:off x="1141410" y="1783310"/>
            <a:ext cx="1512266" cy="68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2F3110E-031D-FC49-B794-B368A63BAD2E}"/>
              </a:ext>
            </a:extLst>
          </p:cNvPr>
          <p:cNvCxnSpPr>
            <a:cxnSpLocks/>
          </p:cNvCxnSpPr>
          <p:nvPr/>
        </p:nvCxnSpPr>
        <p:spPr>
          <a:xfrm>
            <a:off x="1250770" y="3076622"/>
            <a:ext cx="1384287" cy="1009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AA68602-7A05-0540-904B-6471062B8A3C}"/>
              </a:ext>
            </a:extLst>
          </p:cNvPr>
          <p:cNvCxnSpPr>
            <a:cxnSpLocks/>
            <a:endCxn id="32" idx="1"/>
          </p:cNvCxnSpPr>
          <p:nvPr/>
        </p:nvCxnSpPr>
        <p:spPr>
          <a:xfrm flipV="1">
            <a:off x="7304057" y="2866658"/>
            <a:ext cx="605834" cy="162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1989F5A-DE09-5C47-97CF-C0B760DF9EB9}"/>
              </a:ext>
            </a:extLst>
          </p:cNvPr>
          <p:cNvGrpSpPr/>
          <p:nvPr/>
        </p:nvGrpSpPr>
        <p:grpSpPr>
          <a:xfrm>
            <a:off x="2659771" y="1155808"/>
            <a:ext cx="1074349" cy="985105"/>
            <a:chOff x="4293114" y="2191472"/>
            <a:chExt cx="1604288" cy="1504073"/>
          </a:xfrm>
        </p:grpSpPr>
        <p:sp>
          <p:nvSpPr>
            <p:cNvPr id="28" name="5-Point Star 27">
              <a:extLst>
                <a:ext uri="{FF2B5EF4-FFF2-40B4-BE49-F238E27FC236}">
                  <a16:creationId xmlns:a16="http://schemas.microsoft.com/office/drawing/2014/main" id="{29F42564-216E-8C4F-93DD-15DB6B41D90E}"/>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8B9788-1B07-BE42-891D-D2B7819620BF}"/>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4" name="Google Shape;369;p41">
              <a:extLst>
                <a:ext uri="{FF2B5EF4-FFF2-40B4-BE49-F238E27FC236}">
                  <a16:creationId xmlns:a16="http://schemas.microsoft.com/office/drawing/2014/main" id="{D8430511-83C6-0347-B250-291FC26E06A9}"/>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cxnSp>
        <p:nvCxnSpPr>
          <p:cNvPr id="55" name="Straight Arrow Connector 54">
            <a:extLst>
              <a:ext uri="{FF2B5EF4-FFF2-40B4-BE49-F238E27FC236}">
                <a16:creationId xmlns:a16="http://schemas.microsoft.com/office/drawing/2014/main" id="{6DD4938A-333D-8A43-821A-6106D4A7AA09}"/>
              </a:ext>
            </a:extLst>
          </p:cNvPr>
          <p:cNvCxnSpPr>
            <a:cxnSpLocks/>
          </p:cNvCxnSpPr>
          <p:nvPr/>
        </p:nvCxnSpPr>
        <p:spPr>
          <a:xfrm flipV="1">
            <a:off x="2187147" y="4600955"/>
            <a:ext cx="591390" cy="4860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Google Shape;369;p41">
                <a:extLst>
                  <a:ext uri="{FF2B5EF4-FFF2-40B4-BE49-F238E27FC236}">
                    <a16:creationId xmlns:a16="http://schemas.microsoft.com/office/drawing/2014/main" id="{94D1A88F-6A6A-F54F-8E25-7868514C38F6}"/>
                  </a:ext>
                </a:extLst>
              </p:cNvPr>
              <p:cNvSpPr txBox="1"/>
              <p:nvPr/>
            </p:nvSpPr>
            <p:spPr>
              <a:xfrm>
                <a:off x="3351518" y="5146371"/>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𝑏</m:t>
                          </m:r>
                        </m:e>
                        <m:sub>
                          <m:r>
                            <a:rPr lang="en-AU"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58" name="Google Shape;369;p41">
                <a:extLst>
                  <a:ext uri="{FF2B5EF4-FFF2-40B4-BE49-F238E27FC236}">
                    <a16:creationId xmlns:a16="http://schemas.microsoft.com/office/drawing/2014/main" id="{94D1A88F-6A6A-F54F-8E25-7868514C38F6}"/>
                  </a:ext>
                </a:extLst>
              </p:cNvPr>
              <p:cNvSpPr txBox="1">
                <a:spLocks noRot="1" noChangeAspect="1" noMove="1" noResize="1" noEditPoints="1" noAdjustHandles="1" noChangeArrowheads="1" noChangeShapeType="1" noTextEdit="1"/>
              </p:cNvSpPr>
              <p:nvPr/>
            </p:nvSpPr>
            <p:spPr>
              <a:xfrm>
                <a:off x="3351518" y="5146371"/>
                <a:ext cx="643415" cy="644547"/>
              </a:xfrm>
              <a:prstGeom prst="rect">
                <a:avLst/>
              </a:prstGeom>
              <a:blipFill>
                <a:blip r:embed="rId8"/>
                <a:stretch>
                  <a:fillRect l="-9804" t="-13462" r="-43137" b="-32692"/>
                </a:stretch>
              </a:blipFill>
              <a:ln>
                <a:no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BB6EF8EC-F176-6548-850A-5DB01313663F}"/>
              </a:ext>
            </a:extLst>
          </p:cNvPr>
          <p:cNvCxnSpPr>
            <a:cxnSpLocks/>
          </p:cNvCxnSpPr>
          <p:nvPr/>
        </p:nvCxnSpPr>
        <p:spPr>
          <a:xfrm flipH="1" flipV="1">
            <a:off x="3362540" y="4632213"/>
            <a:ext cx="161443" cy="580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2A991A4-F224-634C-BD4A-D5C1D48235DB}"/>
              </a:ext>
            </a:extLst>
          </p:cNvPr>
          <p:cNvGrpSpPr/>
          <p:nvPr/>
        </p:nvGrpSpPr>
        <p:grpSpPr>
          <a:xfrm>
            <a:off x="2778537" y="2322653"/>
            <a:ext cx="1074349" cy="985105"/>
            <a:chOff x="4293114" y="2191472"/>
            <a:chExt cx="1604288" cy="1504073"/>
          </a:xfrm>
        </p:grpSpPr>
        <p:sp>
          <p:nvSpPr>
            <p:cNvPr id="43" name="5-Point Star 42">
              <a:extLst>
                <a:ext uri="{FF2B5EF4-FFF2-40B4-BE49-F238E27FC236}">
                  <a16:creationId xmlns:a16="http://schemas.microsoft.com/office/drawing/2014/main" id="{EA3C52A3-6B02-F945-8BEE-091B19C7893A}"/>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57B622F-3107-9248-B19E-4DC773735BA7}"/>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0" name="Google Shape;369;p41">
              <a:extLst>
                <a:ext uri="{FF2B5EF4-FFF2-40B4-BE49-F238E27FC236}">
                  <a16:creationId xmlns:a16="http://schemas.microsoft.com/office/drawing/2014/main" id="{BE5561C6-B059-E140-92E6-F54EA149270E}"/>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4FD8A7E3-2DB2-5C40-923D-57697F582365}"/>
              </a:ext>
            </a:extLst>
          </p:cNvPr>
          <p:cNvGrpSpPr/>
          <p:nvPr/>
        </p:nvGrpSpPr>
        <p:grpSpPr>
          <a:xfrm>
            <a:off x="2717643" y="3580326"/>
            <a:ext cx="1074349" cy="985105"/>
            <a:chOff x="4293114" y="2191472"/>
            <a:chExt cx="1604288" cy="1504073"/>
          </a:xfrm>
        </p:grpSpPr>
        <p:sp>
          <p:nvSpPr>
            <p:cNvPr id="52" name="5-Point Star 51">
              <a:extLst>
                <a:ext uri="{FF2B5EF4-FFF2-40B4-BE49-F238E27FC236}">
                  <a16:creationId xmlns:a16="http://schemas.microsoft.com/office/drawing/2014/main" id="{83DF26B5-043D-1043-B9F5-8A3AA4253F7F}"/>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9AC6864-4497-724A-8C00-1332D434578F}"/>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7" name="Google Shape;369;p41">
              <a:extLst>
                <a:ext uri="{FF2B5EF4-FFF2-40B4-BE49-F238E27FC236}">
                  <a16:creationId xmlns:a16="http://schemas.microsoft.com/office/drawing/2014/main" id="{130D656A-1EF5-1E41-83C8-CEFEA525614B}"/>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cxnSp>
        <p:nvCxnSpPr>
          <p:cNvPr id="61" name="Straight Arrow Connector 60">
            <a:extLst>
              <a:ext uri="{FF2B5EF4-FFF2-40B4-BE49-F238E27FC236}">
                <a16:creationId xmlns:a16="http://schemas.microsoft.com/office/drawing/2014/main" id="{5A4DE4D9-5512-EB45-A660-EA79960F9377}"/>
              </a:ext>
            </a:extLst>
          </p:cNvPr>
          <p:cNvCxnSpPr>
            <a:cxnSpLocks/>
          </p:cNvCxnSpPr>
          <p:nvPr/>
        </p:nvCxnSpPr>
        <p:spPr>
          <a:xfrm flipV="1">
            <a:off x="1255415" y="2890446"/>
            <a:ext cx="1263282" cy="241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D12F3AE-8BB6-2E48-918E-4B8C75847085}"/>
              </a:ext>
            </a:extLst>
          </p:cNvPr>
          <p:cNvCxnSpPr>
            <a:cxnSpLocks/>
          </p:cNvCxnSpPr>
          <p:nvPr/>
        </p:nvCxnSpPr>
        <p:spPr>
          <a:xfrm flipV="1">
            <a:off x="1225544" y="1783310"/>
            <a:ext cx="1489026" cy="13450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E1E93EF-9F3A-074B-B7B1-5680D0E54EC5}"/>
              </a:ext>
            </a:extLst>
          </p:cNvPr>
          <p:cNvCxnSpPr>
            <a:cxnSpLocks/>
          </p:cNvCxnSpPr>
          <p:nvPr/>
        </p:nvCxnSpPr>
        <p:spPr>
          <a:xfrm>
            <a:off x="1141410" y="1845373"/>
            <a:ext cx="1512266" cy="844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947A63-1F0C-594B-9DAB-F27F02FC24E6}"/>
              </a:ext>
            </a:extLst>
          </p:cNvPr>
          <p:cNvCxnSpPr>
            <a:cxnSpLocks/>
          </p:cNvCxnSpPr>
          <p:nvPr/>
        </p:nvCxnSpPr>
        <p:spPr>
          <a:xfrm>
            <a:off x="1145744" y="1841492"/>
            <a:ext cx="1707029" cy="189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18098B-07AB-CC45-9155-45EC8F568712}"/>
              </a:ext>
            </a:extLst>
          </p:cNvPr>
          <p:cNvCxnSpPr>
            <a:cxnSpLocks/>
          </p:cNvCxnSpPr>
          <p:nvPr/>
        </p:nvCxnSpPr>
        <p:spPr>
          <a:xfrm>
            <a:off x="1112651" y="2488192"/>
            <a:ext cx="1502487" cy="314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27FCCC8-2FED-0742-8D4D-6278E9A24700}"/>
              </a:ext>
            </a:extLst>
          </p:cNvPr>
          <p:cNvCxnSpPr>
            <a:cxnSpLocks/>
          </p:cNvCxnSpPr>
          <p:nvPr/>
        </p:nvCxnSpPr>
        <p:spPr>
          <a:xfrm>
            <a:off x="1080425" y="2451402"/>
            <a:ext cx="1602010" cy="1496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36D3FA-5E43-0549-B615-C147C20B82FC}"/>
              </a:ext>
            </a:extLst>
          </p:cNvPr>
          <p:cNvGrpSpPr/>
          <p:nvPr/>
        </p:nvGrpSpPr>
        <p:grpSpPr>
          <a:xfrm>
            <a:off x="4600530" y="2397893"/>
            <a:ext cx="1074349" cy="985105"/>
            <a:chOff x="4293114" y="2191472"/>
            <a:chExt cx="1604288" cy="1504073"/>
          </a:xfrm>
        </p:grpSpPr>
        <p:sp>
          <p:nvSpPr>
            <p:cNvPr id="68" name="5-Point Star 67">
              <a:extLst>
                <a:ext uri="{FF2B5EF4-FFF2-40B4-BE49-F238E27FC236}">
                  <a16:creationId xmlns:a16="http://schemas.microsoft.com/office/drawing/2014/main" id="{3C4767BE-8EA6-E640-BE96-85D27C067A09}"/>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3D4FEC8-2DE3-B34B-B760-9AA8C062693A}"/>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70" name="Google Shape;369;p41">
              <a:extLst>
                <a:ext uri="{FF2B5EF4-FFF2-40B4-BE49-F238E27FC236}">
                  <a16:creationId xmlns:a16="http://schemas.microsoft.com/office/drawing/2014/main" id="{A7F42524-6FE8-784F-AB45-CF7386D2AC67}"/>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75" name="Google Shape;369;p41">
                <a:extLst>
                  <a:ext uri="{FF2B5EF4-FFF2-40B4-BE49-F238E27FC236}">
                    <a16:creationId xmlns:a16="http://schemas.microsoft.com/office/drawing/2014/main" id="{AECD805E-C9C9-D443-9B99-9A023FC166B4}"/>
                  </a:ext>
                </a:extLst>
              </p:cNvPr>
              <p:cNvSpPr txBox="1"/>
              <p:nvPr/>
            </p:nvSpPr>
            <p:spPr>
              <a:xfrm>
                <a:off x="1648349" y="4956837"/>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𝑤</m:t>
                          </m:r>
                        </m:e>
                        <m:sub>
                          <m:r>
                            <a:rPr lang="en-AU"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75" name="Google Shape;369;p41">
                <a:extLst>
                  <a:ext uri="{FF2B5EF4-FFF2-40B4-BE49-F238E27FC236}">
                    <a16:creationId xmlns:a16="http://schemas.microsoft.com/office/drawing/2014/main" id="{AECD805E-C9C9-D443-9B99-9A023FC166B4}"/>
                  </a:ext>
                </a:extLst>
              </p:cNvPr>
              <p:cNvSpPr txBox="1">
                <a:spLocks noRot="1" noChangeAspect="1" noMove="1" noResize="1" noEditPoints="1" noAdjustHandles="1" noChangeArrowheads="1" noChangeShapeType="1" noTextEdit="1"/>
              </p:cNvSpPr>
              <p:nvPr/>
            </p:nvSpPr>
            <p:spPr>
              <a:xfrm>
                <a:off x="1648349" y="4956837"/>
                <a:ext cx="643415" cy="644547"/>
              </a:xfrm>
              <a:prstGeom prst="rect">
                <a:avLst/>
              </a:prstGeom>
              <a:blipFill>
                <a:blip r:embed="rId9"/>
                <a:stretch>
                  <a:fillRect l="-1961" t="-11538" r="-58824" b="-3269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3F56A3BA-FB50-3449-B8DE-D1FE38E29B41}"/>
              </a:ext>
            </a:extLst>
          </p:cNvPr>
          <p:cNvCxnSpPr>
            <a:cxnSpLocks/>
            <a:stCxn id="45" idx="6"/>
            <a:endCxn id="69" idx="2"/>
          </p:cNvCxnSpPr>
          <p:nvPr/>
        </p:nvCxnSpPr>
        <p:spPr>
          <a:xfrm>
            <a:off x="3852886" y="2815206"/>
            <a:ext cx="747644" cy="752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054251-0E92-0249-9344-028F7F4C5946}"/>
              </a:ext>
            </a:extLst>
          </p:cNvPr>
          <p:cNvCxnSpPr>
            <a:cxnSpLocks/>
            <a:stCxn id="8" idx="6"/>
            <a:endCxn id="69" idx="1"/>
          </p:cNvCxnSpPr>
          <p:nvPr/>
        </p:nvCxnSpPr>
        <p:spPr>
          <a:xfrm>
            <a:off x="3734120" y="1648361"/>
            <a:ext cx="1023745" cy="893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8A2AFC-E0BF-9343-B53E-BACA3CE10128}"/>
              </a:ext>
            </a:extLst>
          </p:cNvPr>
          <p:cNvCxnSpPr>
            <a:cxnSpLocks/>
            <a:stCxn id="56" idx="6"/>
            <a:endCxn id="69" idx="3"/>
          </p:cNvCxnSpPr>
          <p:nvPr/>
        </p:nvCxnSpPr>
        <p:spPr>
          <a:xfrm flipV="1">
            <a:off x="3791992" y="3238733"/>
            <a:ext cx="965873" cy="834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D64E979-BEBE-2740-AFD4-1738AD4FABC2}"/>
              </a:ext>
            </a:extLst>
          </p:cNvPr>
          <p:cNvCxnSpPr>
            <a:cxnSpLocks/>
            <a:endCxn id="69" idx="4"/>
          </p:cNvCxnSpPr>
          <p:nvPr/>
        </p:nvCxnSpPr>
        <p:spPr>
          <a:xfrm flipV="1">
            <a:off x="4933882" y="3382998"/>
            <a:ext cx="203823" cy="7807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Google Shape;369;p41">
                <a:extLst>
                  <a:ext uri="{FF2B5EF4-FFF2-40B4-BE49-F238E27FC236}">
                    <a16:creationId xmlns:a16="http://schemas.microsoft.com/office/drawing/2014/main" id="{8B2CFBFA-610E-D444-98B5-8AA8FD1B201B}"/>
                  </a:ext>
                </a:extLst>
              </p:cNvPr>
              <p:cNvSpPr txBox="1"/>
              <p:nvPr/>
            </p:nvSpPr>
            <p:spPr>
              <a:xfrm>
                <a:off x="5494322" y="4024327"/>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𝑏</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90" name="Google Shape;369;p41">
                <a:extLst>
                  <a:ext uri="{FF2B5EF4-FFF2-40B4-BE49-F238E27FC236}">
                    <a16:creationId xmlns:a16="http://schemas.microsoft.com/office/drawing/2014/main" id="{8B2CFBFA-610E-D444-98B5-8AA8FD1B201B}"/>
                  </a:ext>
                </a:extLst>
              </p:cNvPr>
              <p:cNvSpPr txBox="1">
                <a:spLocks noRot="1" noChangeAspect="1" noMove="1" noResize="1" noEditPoints="1" noAdjustHandles="1" noChangeArrowheads="1" noChangeShapeType="1" noTextEdit="1"/>
              </p:cNvSpPr>
              <p:nvPr/>
            </p:nvSpPr>
            <p:spPr>
              <a:xfrm>
                <a:off x="5494322" y="4024327"/>
                <a:ext cx="643415" cy="644547"/>
              </a:xfrm>
              <a:prstGeom prst="rect">
                <a:avLst/>
              </a:prstGeom>
              <a:blipFill>
                <a:blip r:embed="rId10"/>
                <a:stretch>
                  <a:fillRect l="-9804" t="-13462" r="-47059" b="-32692"/>
                </a:stretch>
              </a:blipFill>
              <a:ln>
                <a:noFill/>
              </a:ln>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D788A27-119F-E84C-91EE-46B5F879F278}"/>
              </a:ext>
            </a:extLst>
          </p:cNvPr>
          <p:cNvCxnSpPr>
            <a:cxnSpLocks/>
          </p:cNvCxnSpPr>
          <p:nvPr/>
        </p:nvCxnSpPr>
        <p:spPr>
          <a:xfrm flipH="1" flipV="1">
            <a:off x="5325570" y="3382998"/>
            <a:ext cx="337505" cy="6413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Google Shape;369;p41">
                <a:extLst>
                  <a:ext uri="{FF2B5EF4-FFF2-40B4-BE49-F238E27FC236}">
                    <a16:creationId xmlns:a16="http://schemas.microsoft.com/office/drawing/2014/main" id="{343A6BCA-38BC-9E47-86D0-84B320A48D39}"/>
                  </a:ext>
                </a:extLst>
              </p:cNvPr>
              <p:cNvSpPr txBox="1"/>
              <p:nvPr/>
            </p:nvSpPr>
            <p:spPr>
              <a:xfrm>
                <a:off x="4395084" y="4033510"/>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𝑤</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92" name="Google Shape;369;p41">
                <a:extLst>
                  <a:ext uri="{FF2B5EF4-FFF2-40B4-BE49-F238E27FC236}">
                    <a16:creationId xmlns:a16="http://schemas.microsoft.com/office/drawing/2014/main" id="{343A6BCA-38BC-9E47-86D0-84B320A48D39}"/>
                  </a:ext>
                </a:extLst>
              </p:cNvPr>
              <p:cNvSpPr txBox="1">
                <a:spLocks noRot="1" noChangeAspect="1" noMove="1" noResize="1" noEditPoints="1" noAdjustHandles="1" noChangeArrowheads="1" noChangeShapeType="1" noTextEdit="1"/>
              </p:cNvSpPr>
              <p:nvPr/>
            </p:nvSpPr>
            <p:spPr>
              <a:xfrm>
                <a:off x="4395084" y="4033510"/>
                <a:ext cx="643415" cy="644547"/>
              </a:xfrm>
              <a:prstGeom prst="rect">
                <a:avLst/>
              </a:prstGeom>
              <a:blipFill>
                <a:blip r:embed="rId11"/>
                <a:stretch>
                  <a:fillRect l="-1923" t="-13725" r="-57692" b="-33333"/>
                </a:stretch>
              </a:blipFill>
              <a:ln>
                <a:no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58686A35-DD43-0548-9FF1-5FAD66B15FA1}"/>
              </a:ext>
            </a:extLst>
          </p:cNvPr>
          <p:cNvSpPr txBox="1"/>
          <p:nvPr/>
        </p:nvSpPr>
        <p:spPr>
          <a:xfrm>
            <a:off x="295818" y="3822042"/>
            <a:ext cx="111339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Input layer</a:t>
            </a:r>
          </a:p>
        </p:txBody>
      </p:sp>
      <p:sp>
        <p:nvSpPr>
          <p:cNvPr id="59" name="TextBox 58">
            <a:extLst>
              <a:ext uri="{FF2B5EF4-FFF2-40B4-BE49-F238E27FC236}">
                <a16:creationId xmlns:a16="http://schemas.microsoft.com/office/drawing/2014/main" id="{7BB00DAA-42EE-9643-8761-D7A28297A9AF}"/>
              </a:ext>
            </a:extLst>
          </p:cNvPr>
          <p:cNvSpPr txBox="1"/>
          <p:nvPr/>
        </p:nvSpPr>
        <p:spPr>
          <a:xfrm>
            <a:off x="2318977" y="5739987"/>
            <a:ext cx="122178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Hidden layer</a:t>
            </a:r>
          </a:p>
        </p:txBody>
      </p:sp>
      <p:sp>
        <p:nvSpPr>
          <p:cNvPr id="71" name="TextBox 70">
            <a:extLst>
              <a:ext uri="{FF2B5EF4-FFF2-40B4-BE49-F238E27FC236}">
                <a16:creationId xmlns:a16="http://schemas.microsoft.com/office/drawing/2014/main" id="{7303F5FB-AE9A-924A-9B35-7A59DE4CEBC7}"/>
              </a:ext>
            </a:extLst>
          </p:cNvPr>
          <p:cNvSpPr txBox="1"/>
          <p:nvPr/>
        </p:nvSpPr>
        <p:spPr>
          <a:xfrm>
            <a:off x="4609878" y="4884187"/>
            <a:ext cx="1459887"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Output layer</a:t>
            </a:r>
          </a:p>
        </p:txBody>
      </p:sp>
    </p:spTree>
    <p:extLst>
      <p:ext uri="{BB962C8B-B14F-4D97-AF65-F5344CB8AC3E}">
        <p14:creationId xmlns:p14="http://schemas.microsoft.com/office/powerpoint/2010/main" val="14883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Other Activation Functions</a:t>
            </a:r>
            <a:endParaRPr dirty="0"/>
          </a:p>
        </p:txBody>
      </p:sp>
      <p:sp>
        <p:nvSpPr>
          <p:cNvPr id="414" name="Google Shape;414;p46"/>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pic>
        <p:nvPicPr>
          <p:cNvPr id="2" name="Picture 1">
            <a:extLst>
              <a:ext uri="{FF2B5EF4-FFF2-40B4-BE49-F238E27FC236}">
                <a16:creationId xmlns:a16="http://schemas.microsoft.com/office/drawing/2014/main" id="{7779A922-29BB-7847-8EDD-3815FEBAC8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 y="1653117"/>
            <a:ext cx="7620000" cy="3822700"/>
          </a:xfrm>
          <a:prstGeom prst="rect">
            <a:avLst/>
          </a:prstGeom>
        </p:spPr>
      </p:pic>
    </p:spTree>
    <p:extLst>
      <p:ext uri="{BB962C8B-B14F-4D97-AF65-F5344CB8AC3E}">
        <p14:creationId xmlns:p14="http://schemas.microsoft.com/office/powerpoint/2010/main" val="68436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The matrix algebra through our network</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19" name="Google Shape;369;p41">
                <a:extLst>
                  <a:ext uri="{FF2B5EF4-FFF2-40B4-BE49-F238E27FC236}">
                    <a16:creationId xmlns:a16="http://schemas.microsoft.com/office/drawing/2014/main" id="{02BC6228-AD34-0D40-8D30-999C58A5AB13}"/>
                  </a:ext>
                </a:extLst>
              </p:cNvPr>
              <p:cNvSpPr txBox="1"/>
              <p:nvPr/>
            </p:nvSpPr>
            <p:spPr>
              <a:xfrm>
                <a:off x="471567" y="1402472"/>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9" name="Google Shape;369;p41">
                <a:extLst>
                  <a:ext uri="{FF2B5EF4-FFF2-40B4-BE49-F238E27FC236}">
                    <a16:creationId xmlns:a16="http://schemas.microsoft.com/office/drawing/2014/main" id="{02BC6228-AD34-0D40-8D30-999C58A5AB13}"/>
                  </a:ext>
                </a:extLst>
              </p:cNvPr>
              <p:cNvSpPr txBox="1">
                <a:spLocks noRot="1" noChangeAspect="1" noMove="1" noResize="1" noEditPoints="1" noAdjustHandles="1" noChangeArrowheads="1" noChangeShapeType="1" noTextEdit="1"/>
              </p:cNvSpPr>
              <p:nvPr/>
            </p:nvSpPr>
            <p:spPr>
              <a:xfrm>
                <a:off x="471567" y="1402472"/>
                <a:ext cx="643415" cy="644547"/>
              </a:xfrm>
              <a:prstGeom prst="rect">
                <a:avLst/>
              </a:prstGeom>
              <a:blipFill>
                <a:blip r:embed="rId4"/>
                <a:stretch>
                  <a:fillRect t="-11538" r="-44231" b="-3269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BC56211-362A-4F40-B85A-8AE9F46E722A}"/>
              </a:ext>
            </a:extLst>
          </p:cNvPr>
          <p:cNvGrpSpPr/>
          <p:nvPr/>
        </p:nvGrpSpPr>
        <p:grpSpPr>
          <a:xfrm>
            <a:off x="1119272" y="1155808"/>
            <a:ext cx="7646029" cy="3316270"/>
            <a:chOff x="1119272" y="1155808"/>
            <a:chExt cx="7646029" cy="3316270"/>
          </a:xfrm>
        </p:grpSpPr>
        <p:sp>
          <p:nvSpPr>
            <p:cNvPr id="372" name="Google Shape;372;p41"/>
            <p:cNvSpPr/>
            <p:nvPr/>
          </p:nvSpPr>
          <p:spPr>
            <a:xfrm>
              <a:off x="6073072" y="2380033"/>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450B90CF-353D-D04E-81C7-E2B89C14EFAE}"/>
                </a:ext>
              </a:extLst>
            </p:cNvPr>
            <p:cNvCxnSpPr>
              <a:cxnSpLocks/>
              <a:endCxn id="8" idx="2"/>
            </p:cNvCxnSpPr>
            <p:nvPr/>
          </p:nvCxnSpPr>
          <p:spPr>
            <a:xfrm flipV="1">
              <a:off x="1119272" y="1648361"/>
              <a:ext cx="1540499" cy="17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3A66E9-A3F9-C544-9149-5A406409CD2E}"/>
                </a:ext>
              </a:extLst>
            </p:cNvPr>
            <p:cNvCxnSpPr>
              <a:cxnSpLocks/>
              <a:endCxn id="31" idx="1"/>
            </p:cNvCxnSpPr>
            <p:nvPr/>
          </p:nvCxnSpPr>
          <p:spPr>
            <a:xfrm flipV="1">
              <a:off x="5937283" y="2843770"/>
              <a:ext cx="804385" cy="15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Google Shape;369;p41">
                  <a:extLst>
                    <a:ext uri="{FF2B5EF4-FFF2-40B4-BE49-F238E27FC236}">
                      <a16:creationId xmlns:a16="http://schemas.microsoft.com/office/drawing/2014/main" id="{D4D29820-59B2-D546-8960-2A4A3FB1AE1B}"/>
                    </a:ext>
                  </a:extLst>
                </p:cNvPr>
                <p:cNvSpPr txBox="1"/>
                <p:nvPr/>
              </p:nvSpPr>
              <p:spPr>
                <a:xfrm>
                  <a:off x="6741668" y="2521496"/>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AU" sz="3600" b="0" i="1" smtClean="0">
                                <a:solidFill>
                                  <a:schemeClr val="tx1"/>
                                </a:solidFill>
                                <a:latin typeface="Cambria Math" panose="02040503050406030204" pitchFamily="18" charset="0"/>
                              </a:rPr>
                            </m:ctrlPr>
                          </m:sSupPr>
                          <m:e>
                            <m:r>
                              <a:rPr lang="en-AU" sz="3600" b="0" i="1" smtClean="0">
                                <a:solidFill>
                                  <a:schemeClr val="tx1"/>
                                </a:solidFill>
                                <a:latin typeface="Cambria Math" panose="02040503050406030204" pitchFamily="18" charset="0"/>
                              </a:rPr>
                              <m:t>𝐴</m:t>
                            </m:r>
                          </m:e>
                          <m:sup>
                            <m:r>
                              <a:rPr lang="en-AU" sz="3600" b="0" i="1" smtClean="0">
                                <a:solidFill>
                                  <a:schemeClr val="tx1"/>
                                </a:solidFill>
                                <a:latin typeface="Cambria Math" panose="02040503050406030204" pitchFamily="18" charset="0"/>
                              </a:rPr>
                              <m:t>[2]</m:t>
                            </m:r>
                          </m:sup>
                        </m:sSup>
                      </m:oMath>
                    </m:oMathPara>
                  </a14:m>
                  <a:endParaRPr lang="ar-AE" sz="3600" dirty="0">
                    <a:solidFill>
                      <a:schemeClr val="tx1"/>
                    </a:solidFill>
                  </a:endParaRPr>
                </a:p>
              </p:txBody>
            </p:sp>
          </mc:Choice>
          <mc:Fallback xmlns="">
            <p:sp>
              <p:nvSpPr>
                <p:cNvPr id="31" name="Google Shape;369;p41">
                  <a:extLst>
                    <a:ext uri="{FF2B5EF4-FFF2-40B4-BE49-F238E27FC236}">
                      <a16:creationId xmlns:a16="http://schemas.microsoft.com/office/drawing/2014/main" id="{D4D29820-59B2-D546-8960-2A4A3FB1AE1B}"/>
                    </a:ext>
                  </a:extLst>
                </p:cNvPr>
                <p:cNvSpPr txBox="1">
                  <a:spLocks noRot="1" noChangeAspect="1" noMove="1" noResize="1" noEditPoints="1" noAdjustHandles="1" noChangeArrowheads="1" noChangeShapeType="1" noTextEdit="1"/>
                </p:cNvSpPr>
                <p:nvPr/>
              </p:nvSpPr>
              <p:spPr>
                <a:xfrm>
                  <a:off x="6741668" y="2521496"/>
                  <a:ext cx="643415" cy="644547"/>
                </a:xfrm>
                <a:prstGeom prst="rect">
                  <a:avLst/>
                </a:prstGeom>
                <a:blipFill>
                  <a:blip r:embed="rId5"/>
                  <a:stretch>
                    <a:fillRect l="-9615" t="-11765" r="-88462" b="-372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369;p41">
                  <a:extLst>
                    <a:ext uri="{FF2B5EF4-FFF2-40B4-BE49-F238E27FC236}">
                      <a16:creationId xmlns:a16="http://schemas.microsoft.com/office/drawing/2014/main" id="{B4C65CD5-C203-5C40-9BF3-0A15A05F6C01}"/>
                    </a:ext>
                  </a:extLst>
                </p:cNvPr>
                <p:cNvSpPr txBox="1"/>
                <p:nvPr/>
              </p:nvSpPr>
              <p:spPr>
                <a:xfrm>
                  <a:off x="8121886" y="252874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AU" sz="3600" b="0" i="1" dirty="0" smtClean="0">
                                <a:solidFill>
                                  <a:schemeClr val="tx1"/>
                                </a:solidFill>
                                <a:latin typeface="Cambria Math" panose="02040503050406030204" pitchFamily="18" charset="0"/>
                              </a:rPr>
                            </m:ctrlPr>
                          </m:accPr>
                          <m:e>
                            <m:r>
                              <a:rPr lang="en-AU" sz="3600" b="0" i="1" dirty="0" smtClean="0">
                                <a:solidFill>
                                  <a:schemeClr val="tx1"/>
                                </a:solidFill>
                                <a:latin typeface="Cambria Math" panose="02040503050406030204" pitchFamily="18" charset="0"/>
                              </a:rPr>
                              <m:t>𝑦</m:t>
                            </m:r>
                          </m:e>
                        </m:acc>
                      </m:oMath>
                    </m:oMathPara>
                  </a14:m>
                  <a:endParaRPr lang="ar-AE" sz="3600" dirty="0">
                    <a:solidFill>
                      <a:schemeClr val="tx1"/>
                    </a:solidFill>
                  </a:endParaRPr>
                </a:p>
              </p:txBody>
            </p:sp>
          </mc:Choice>
          <mc:Fallback xmlns="">
            <p:sp>
              <p:nvSpPr>
                <p:cNvPr id="32" name="Google Shape;369;p41">
                  <a:extLst>
                    <a:ext uri="{FF2B5EF4-FFF2-40B4-BE49-F238E27FC236}">
                      <a16:creationId xmlns:a16="http://schemas.microsoft.com/office/drawing/2014/main" id="{B4C65CD5-C203-5C40-9BF3-0A15A05F6C01}"/>
                    </a:ext>
                  </a:extLst>
                </p:cNvPr>
                <p:cNvSpPr txBox="1">
                  <a:spLocks noRot="1" noChangeAspect="1" noMove="1" noResize="1" noEditPoints="1" noAdjustHandles="1" noChangeArrowheads="1" noChangeShapeType="1" noTextEdit="1"/>
                </p:cNvSpPr>
                <p:nvPr/>
              </p:nvSpPr>
              <p:spPr>
                <a:xfrm>
                  <a:off x="8121886" y="2528749"/>
                  <a:ext cx="643415" cy="644547"/>
                </a:xfrm>
                <a:prstGeom prst="rect">
                  <a:avLst/>
                </a:prstGeom>
                <a:blipFill>
                  <a:blip r:embed="rId6"/>
                  <a:stretch>
                    <a:fillRect t="-13462" r="-33333" b="-32692"/>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AA68602-7A05-0540-904B-6471062B8A3C}"/>
                </a:ext>
              </a:extLst>
            </p:cNvPr>
            <p:cNvCxnSpPr>
              <a:cxnSpLocks/>
            </p:cNvCxnSpPr>
            <p:nvPr/>
          </p:nvCxnSpPr>
          <p:spPr>
            <a:xfrm flipV="1">
              <a:off x="7589342" y="2866657"/>
              <a:ext cx="605834" cy="162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48B9788-1B07-BE42-891D-D2B7819620BF}"/>
                </a:ext>
              </a:extLst>
            </p:cNvPr>
            <p:cNvSpPr/>
            <p:nvPr/>
          </p:nvSpPr>
          <p:spPr>
            <a:xfrm>
              <a:off x="2659771" y="1155808"/>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Oval 44">
              <a:extLst>
                <a:ext uri="{FF2B5EF4-FFF2-40B4-BE49-F238E27FC236}">
                  <a16:creationId xmlns:a16="http://schemas.microsoft.com/office/drawing/2014/main" id="{457B622F-3107-9248-B19E-4DC773735BA7}"/>
                </a:ext>
              </a:extLst>
            </p:cNvPr>
            <p:cNvSpPr/>
            <p:nvPr/>
          </p:nvSpPr>
          <p:spPr>
            <a:xfrm>
              <a:off x="2778537" y="2322653"/>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6" name="Oval 55">
              <a:extLst>
                <a:ext uri="{FF2B5EF4-FFF2-40B4-BE49-F238E27FC236}">
                  <a16:creationId xmlns:a16="http://schemas.microsoft.com/office/drawing/2014/main" id="{39AC6864-4497-724A-8C00-1332D434578F}"/>
                </a:ext>
              </a:extLst>
            </p:cNvPr>
            <p:cNvSpPr/>
            <p:nvPr/>
          </p:nvSpPr>
          <p:spPr>
            <a:xfrm>
              <a:off x="2733809" y="3486973"/>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63" name="Straight Arrow Connector 62">
              <a:extLst>
                <a:ext uri="{FF2B5EF4-FFF2-40B4-BE49-F238E27FC236}">
                  <a16:creationId xmlns:a16="http://schemas.microsoft.com/office/drawing/2014/main" id="{4E1E93EF-9F3A-074B-B7B1-5680D0E54EC5}"/>
                </a:ext>
              </a:extLst>
            </p:cNvPr>
            <p:cNvCxnSpPr>
              <a:cxnSpLocks/>
            </p:cNvCxnSpPr>
            <p:nvPr/>
          </p:nvCxnSpPr>
          <p:spPr>
            <a:xfrm>
              <a:off x="1141410" y="1845373"/>
              <a:ext cx="1574173" cy="834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947A63-1F0C-594B-9DAB-F27F02FC24E6}"/>
                </a:ext>
              </a:extLst>
            </p:cNvPr>
            <p:cNvCxnSpPr>
              <a:cxnSpLocks/>
            </p:cNvCxnSpPr>
            <p:nvPr/>
          </p:nvCxnSpPr>
          <p:spPr>
            <a:xfrm>
              <a:off x="1145744" y="1841492"/>
              <a:ext cx="1707029" cy="189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3D4FEC8-2DE3-B34B-B760-9AA8C062693A}"/>
                </a:ext>
              </a:extLst>
            </p:cNvPr>
            <p:cNvSpPr/>
            <p:nvPr/>
          </p:nvSpPr>
          <p:spPr>
            <a:xfrm>
              <a:off x="4600530" y="2397893"/>
              <a:ext cx="1074349" cy="9851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78" name="Straight Arrow Connector 77">
              <a:extLst>
                <a:ext uri="{FF2B5EF4-FFF2-40B4-BE49-F238E27FC236}">
                  <a16:creationId xmlns:a16="http://schemas.microsoft.com/office/drawing/2014/main" id="{3F56A3BA-FB50-3449-B8DE-D1FE38E29B41}"/>
                </a:ext>
              </a:extLst>
            </p:cNvPr>
            <p:cNvCxnSpPr>
              <a:cxnSpLocks/>
              <a:stCxn id="45" idx="6"/>
              <a:endCxn id="69" idx="2"/>
            </p:cNvCxnSpPr>
            <p:nvPr/>
          </p:nvCxnSpPr>
          <p:spPr>
            <a:xfrm>
              <a:off x="3852886" y="2815206"/>
              <a:ext cx="747644" cy="752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054251-0E92-0249-9344-028F7F4C5946}"/>
                </a:ext>
              </a:extLst>
            </p:cNvPr>
            <p:cNvCxnSpPr>
              <a:cxnSpLocks/>
              <a:stCxn id="8" idx="6"/>
              <a:endCxn id="69" idx="1"/>
            </p:cNvCxnSpPr>
            <p:nvPr/>
          </p:nvCxnSpPr>
          <p:spPr>
            <a:xfrm>
              <a:off x="3734120" y="1648361"/>
              <a:ext cx="1023745" cy="893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8A2AFC-E0BF-9343-B53E-BACA3CE10128}"/>
                </a:ext>
              </a:extLst>
            </p:cNvPr>
            <p:cNvCxnSpPr>
              <a:cxnSpLocks/>
              <a:stCxn id="56" idx="6"/>
              <a:endCxn id="69" idx="3"/>
            </p:cNvCxnSpPr>
            <p:nvPr/>
          </p:nvCxnSpPr>
          <p:spPr>
            <a:xfrm flipV="1">
              <a:off x="3808158" y="3238733"/>
              <a:ext cx="949707" cy="740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Google Shape;369;p41">
                <a:extLst>
                  <a:ext uri="{FF2B5EF4-FFF2-40B4-BE49-F238E27FC236}">
                    <a16:creationId xmlns:a16="http://schemas.microsoft.com/office/drawing/2014/main" id="{FB712D47-27DD-F84D-983D-E6C9C4B83E2E}"/>
                  </a:ext>
                </a:extLst>
              </p:cNvPr>
              <p:cNvSpPr txBox="1"/>
              <p:nvPr/>
            </p:nvSpPr>
            <p:spPr>
              <a:xfrm>
                <a:off x="421509" y="20756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73" name="Google Shape;369;p41">
                <a:extLst>
                  <a:ext uri="{FF2B5EF4-FFF2-40B4-BE49-F238E27FC236}">
                    <a16:creationId xmlns:a16="http://schemas.microsoft.com/office/drawing/2014/main" id="{FB712D47-27DD-F84D-983D-E6C9C4B83E2E}"/>
                  </a:ext>
                </a:extLst>
              </p:cNvPr>
              <p:cNvSpPr txBox="1">
                <a:spLocks noRot="1" noChangeAspect="1" noMove="1" noResize="1" noEditPoints="1" noAdjustHandles="1" noChangeArrowheads="1" noChangeShapeType="1" noTextEdit="1"/>
              </p:cNvSpPr>
              <p:nvPr/>
            </p:nvSpPr>
            <p:spPr>
              <a:xfrm>
                <a:off x="421509" y="2075619"/>
                <a:ext cx="643415" cy="644547"/>
              </a:xfrm>
              <a:prstGeom prst="rect">
                <a:avLst/>
              </a:prstGeom>
              <a:blipFill>
                <a:blip r:embed="rId7"/>
                <a:stretch>
                  <a:fillRect t="-11538" r="-46154" b="-32692"/>
                </a:stretch>
              </a:blipFill>
              <a:ln>
                <a:no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38E3713-F370-444C-B0BC-CE0B82E4FDC2}"/>
              </a:ext>
            </a:extLst>
          </p:cNvPr>
          <p:cNvCxnSpPr>
            <a:cxnSpLocks/>
            <a:endCxn id="8" idx="2"/>
          </p:cNvCxnSpPr>
          <p:nvPr/>
        </p:nvCxnSpPr>
        <p:spPr>
          <a:xfrm flipV="1">
            <a:off x="1052902" y="1648361"/>
            <a:ext cx="1606869" cy="873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0212E63-E51F-C44B-8B6C-E72455FBDE4A}"/>
              </a:ext>
            </a:extLst>
          </p:cNvPr>
          <p:cNvCxnSpPr>
            <a:cxnSpLocks/>
          </p:cNvCxnSpPr>
          <p:nvPr/>
        </p:nvCxnSpPr>
        <p:spPr>
          <a:xfrm>
            <a:off x="1039902" y="2528749"/>
            <a:ext cx="1648168" cy="130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02F753-C62E-514D-8D57-96EC8012054D}"/>
              </a:ext>
            </a:extLst>
          </p:cNvPr>
          <p:cNvCxnSpPr>
            <a:cxnSpLocks/>
          </p:cNvCxnSpPr>
          <p:nvPr/>
        </p:nvCxnSpPr>
        <p:spPr>
          <a:xfrm>
            <a:off x="1052902" y="2528749"/>
            <a:ext cx="1789240" cy="1220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Google Shape;369;p41">
                <a:extLst>
                  <a:ext uri="{FF2B5EF4-FFF2-40B4-BE49-F238E27FC236}">
                    <a16:creationId xmlns:a16="http://schemas.microsoft.com/office/drawing/2014/main" id="{A386C4BB-E053-B744-A447-A199463A3FBE}"/>
                  </a:ext>
                </a:extLst>
              </p:cNvPr>
              <p:cNvSpPr txBox="1"/>
              <p:nvPr/>
            </p:nvSpPr>
            <p:spPr>
              <a:xfrm>
                <a:off x="392876" y="29110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en-AU" sz="3600" b="0" i="1" dirty="0" smtClean="0">
                              <a:solidFill>
                                <a:schemeClr val="tx1"/>
                              </a:solidFill>
                              <a:latin typeface="Cambria Math" panose="02040503050406030204" pitchFamily="18" charset="0"/>
                            </a:rPr>
                            <m:t>3</m:t>
                          </m:r>
                        </m:sub>
                      </m:sSub>
                    </m:oMath>
                  </m:oMathPara>
                </a14:m>
                <a:endParaRPr lang="ar-AE" sz="3600" dirty="0">
                  <a:solidFill>
                    <a:schemeClr val="tx1"/>
                  </a:solidFill>
                </a:endParaRPr>
              </a:p>
            </p:txBody>
          </p:sp>
        </mc:Choice>
        <mc:Fallback xmlns="">
          <p:sp>
            <p:nvSpPr>
              <p:cNvPr id="79" name="Google Shape;369;p41">
                <a:extLst>
                  <a:ext uri="{FF2B5EF4-FFF2-40B4-BE49-F238E27FC236}">
                    <a16:creationId xmlns:a16="http://schemas.microsoft.com/office/drawing/2014/main" id="{A386C4BB-E053-B744-A447-A199463A3FBE}"/>
                  </a:ext>
                </a:extLst>
              </p:cNvPr>
              <p:cNvSpPr txBox="1">
                <a:spLocks noRot="1" noChangeAspect="1" noMove="1" noResize="1" noEditPoints="1" noAdjustHandles="1" noChangeArrowheads="1" noChangeShapeType="1" noTextEdit="1"/>
              </p:cNvSpPr>
              <p:nvPr/>
            </p:nvSpPr>
            <p:spPr>
              <a:xfrm>
                <a:off x="392876" y="2911019"/>
                <a:ext cx="643415" cy="644547"/>
              </a:xfrm>
              <a:prstGeom prst="rect">
                <a:avLst/>
              </a:prstGeom>
              <a:blipFill>
                <a:blip r:embed="rId8"/>
                <a:stretch>
                  <a:fillRect l="-1923" t="-13462" r="-44231" b="-32692"/>
                </a:stretch>
              </a:blipFill>
              <a:ln>
                <a:noFill/>
              </a:ln>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F784B7CD-7327-364C-A1D5-E43F2CB198C5}"/>
              </a:ext>
            </a:extLst>
          </p:cNvPr>
          <p:cNvCxnSpPr>
            <a:cxnSpLocks/>
            <a:endCxn id="8" idx="2"/>
          </p:cNvCxnSpPr>
          <p:nvPr/>
        </p:nvCxnSpPr>
        <p:spPr>
          <a:xfrm flipV="1">
            <a:off x="977742" y="1648361"/>
            <a:ext cx="1682029" cy="16663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6F2BCF4-2344-234F-B889-4370B8E0F5FF}"/>
              </a:ext>
            </a:extLst>
          </p:cNvPr>
          <p:cNvCxnSpPr>
            <a:cxnSpLocks/>
            <a:endCxn id="45" idx="2"/>
          </p:cNvCxnSpPr>
          <p:nvPr/>
        </p:nvCxnSpPr>
        <p:spPr>
          <a:xfrm flipV="1">
            <a:off x="921930" y="2815206"/>
            <a:ext cx="1856607" cy="5210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B77ACE-892C-584E-AB8F-CB3FF0634017}"/>
              </a:ext>
            </a:extLst>
          </p:cNvPr>
          <p:cNvCxnSpPr>
            <a:cxnSpLocks/>
            <a:endCxn id="56" idx="1"/>
          </p:cNvCxnSpPr>
          <p:nvPr/>
        </p:nvCxnSpPr>
        <p:spPr>
          <a:xfrm>
            <a:off x="977742" y="3351332"/>
            <a:ext cx="1913402" cy="279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a:extLst>
              <a:ext uri="{FF2B5EF4-FFF2-40B4-BE49-F238E27FC236}">
                <a16:creationId xmlns:a16="http://schemas.microsoft.com/office/drawing/2014/main" id="{D15241DA-6149-7C4F-923C-EA34652276DA}"/>
              </a:ext>
            </a:extLst>
          </p:cNvPr>
          <p:cNvGraphicFramePr>
            <a:graphicFrameLocks noChangeAspect="1"/>
          </p:cNvGraphicFramePr>
          <p:nvPr>
            <p:extLst>
              <p:ext uri="{D42A27DB-BD31-4B8C-83A1-F6EECF244321}">
                <p14:modId xmlns:p14="http://schemas.microsoft.com/office/powerpoint/2010/main" val="671812779"/>
              </p:ext>
            </p:extLst>
          </p:nvPr>
        </p:nvGraphicFramePr>
        <p:xfrm>
          <a:off x="-1522160" y="3732042"/>
          <a:ext cx="5621866" cy="1320800"/>
        </p:xfrm>
        <a:graphic>
          <a:graphicData uri="http://schemas.openxmlformats.org/presentationml/2006/ole">
            <mc:AlternateContent xmlns:mc="http://schemas.openxmlformats.org/markup-compatibility/2006">
              <mc:Choice xmlns:v="urn:schemas-microsoft-com:vml" Requires="v">
                <p:oleObj spid="_x0000_s2286" name="Document" r:id="rId9" imgW="5943600" imgH="1320800" progId="Word.Document.12">
                  <p:embed/>
                </p:oleObj>
              </mc:Choice>
              <mc:Fallback>
                <p:oleObj name="Document" r:id="rId9" imgW="5943600" imgH="1320800" progId="Word.Document.12">
                  <p:embed/>
                  <p:pic>
                    <p:nvPicPr>
                      <p:cNvPr id="33" name="Object 32">
                        <a:extLst>
                          <a:ext uri="{FF2B5EF4-FFF2-40B4-BE49-F238E27FC236}">
                            <a16:creationId xmlns:a16="http://schemas.microsoft.com/office/drawing/2014/main" id="{D15241DA-6149-7C4F-923C-EA34652276DA}"/>
                          </a:ext>
                        </a:extLst>
                      </p:cNvPr>
                      <p:cNvPicPr/>
                      <p:nvPr/>
                    </p:nvPicPr>
                    <p:blipFill>
                      <a:blip r:embed="rId10"/>
                      <a:stretch>
                        <a:fillRect/>
                      </a:stretch>
                    </p:blipFill>
                    <p:spPr>
                      <a:xfrm>
                        <a:off x="-1522160" y="3732042"/>
                        <a:ext cx="5621866" cy="1320800"/>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FA3667AB-B4D0-944F-B032-ACF17DDE9B37}"/>
              </a:ext>
            </a:extLst>
          </p:cNvPr>
          <p:cNvGraphicFramePr>
            <a:graphicFrameLocks noChangeAspect="1"/>
          </p:cNvGraphicFramePr>
          <p:nvPr>
            <p:extLst>
              <p:ext uri="{D42A27DB-BD31-4B8C-83A1-F6EECF244321}">
                <p14:modId xmlns:p14="http://schemas.microsoft.com/office/powerpoint/2010/main" val="3289867995"/>
              </p:ext>
            </p:extLst>
          </p:nvPr>
        </p:nvGraphicFramePr>
        <p:xfrm>
          <a:off x="822325" y="4918075"/>
          <a:ext cx="5727700" cy="533400"/>
        </p:xfrm>
        <a:graphic>
          <a:graphicData uri="http://schemas.openxmlformats.org/presentationml/2006/ole">
            <mc:AlternateContent xmlns:mc="http://schemas.openxmlformats.org/markup-compatibility/2006">
              <mc:Choice xmlns:v="urn:schemas-microsoft-com:vml" Requires="v">
                <p:oleObj spid="_x0000_s2287" name="Document" r:id="rId11" imgW="5727700" imgH="533400" progId="Word.Document.12">
                  <p:embed/>
                </p:oleObj>
              </mc:Choice>
              <mc:Fallback>
                <p:oleObj name="Document" r:id="rId11" imgW="5727700" imgH="533400" progId="Word.Document.12">
                  <p:embed/>
                  <p:pic>
                    <p:nvPicPr>
                      <p:cNvPr id="35" name="Object 34">
                        <a:extLst>
                          <a:ext uri="{FF2B5EF4-FFF2-40B4-BE49-F238E27FC236}">
                            <a16:creationId xmlns:a16="http://schemas.microsoft.com/office/drawing/2014/main" id="{FA3667AB-B4D0-944F-B032-ACF17DDE9B37}"/>
                          </a:ext>
                        </a:extLst>
                      </p:cNvPr>
                      <p:cNvPicPr/>
                      <p:nvPr/>
                    </p:nvPicPr>
                    <p:blipFill>
                      <a:blip r:embed="rId12"/>
                      <a:stretch>
                        <a:fillRect/>
                      </a:stretch>
                    </p:blipFill>
                    <p:spPr>
                      <a:xfrm>
                        <a:off x="822325" y="4918075"/>
                        <a:ext cx="5727700" cy="533400"/>
                      </a:xfrm>
                      <a:prstGeom prst="rect">
                        <a:avLst/>
                      </a:prstGeom>
                    </p:spPr>
                  </p:pic>
                </p:oleObj>
              </mc:Fallback>
            </mc:AlternateContent>
          </a:graphicData>
        </a:graphic>
      </p:graphicFrame>
      <p:graphicFrame>
        <p:nvGraphicFramePr>
          <p:cNvPr id="40" name="Object 39">
            <a:extLst>
              <a:ext uri="{FF2B5EF4-FFF2-40B4-BE49-F238E27FC236}">
                <a16:creationId xmlns:a16="http://schemas.microsoft.com/office/drawing/2014/main" id="{57C38F6F-6E38-9447-A4F4-ECF2AA2B77E0}"/>
              </a:ext>
            </a:extLst>
          </p:cNvPr>
          <p:cNvGraphicFramePr>
            <a:graphicFrameLocks noChangeAspect="1"/>
          </p:cNvGraphicFramePr>
          <p:nvPr>
            <p:extLst/>
          </p:nvPr>
        </p:nvGraphicFramePr>
        <p:xfrm>
          <a:off x="4283011" y="1553249"/>
          <a:ext cx="5943600" cy="711200"/>
        </p:xfrm>
        <a:graphic>
          <a:graphicData uri="http://schemas.openxmlformats.org/presentationml/2006/ole">
            <mc:AlternateContent xmlns:mc="http://schemas.openxmlformats.org/markup-compatibility/2006">
              <mc:Choice xmlns:v="urn:schemas-microsoft-com:vml" Requires="v">
                <p:oleObj spid="_x0000_s2288" name="Document" r:id="rId13" imgW="5943600" imgH="711200" progId="Word.Document.12">
                  <p:embed/>
                </p:oleObj>
              </mc:Choice>
              <mc:Fallback>
                <p:oleObj name="Document" r:id="rId13" imgW="5943600" imgH="711200" progId="Word.Document.12">
                  <p:embed/>
                  <p:pic>
                    <p:nvPicPr>
                      <p:cNvPr id="40" name="Object 39">
                        <a:extLst>
                          <a:ext uri="{FF2B5EF4-FFF2-40B4-BE49-F238E27FC236}">
                            <a16:creationId xmlns:a16="http://schemas.microsoft.com/office/drawing/2014/main" id="{57C38F6F-6E38-9447-A4F4-ECF2AA2B77E0}"/>
                          </a:ext>
                        </a:extLst>
                      </p:cNvPr>
                      <p:cNvPicPr/>
                      <p:nvPr/>
                    </p:nvPicPr>
                    <p:blipFill>
                      <a:blip r:embed="rId14"/>
                      <a:stretch>
                        <a:fillRect/>
                      </a:stretch>
                    </p:blipFill>
                    <p:spPr>
                      <a:xfrm>
                        <a:off x="4283011" y="1553249"/>
                        <a:ext cx="5943600" cy="711200"/>
                      </a:xfrm>
                      <a:prstGeom prst="rect">
                        <a:avLst/>
                      </a:prstGeom>
                    </p:spPr>
                  </p:pic>
                </p:oleObj>
              </mc:Fallback>
            </mc:AlternateContent>
          </a:graphicData>
        </a:graphic>
      </p:graphicFrame>
      <p:sp>
        <p:nvSpPr>
          <p:cNvPr id="93" name="Google Shape;354;p40">
            <a:extLst>
              <a:ext uri="{FF2B5EF4-FFF2-40B4-BE49-F238E27FC236}">
                <a16:creationId xmlns:a16="http://schemas.microsoft.com/office/drawing/2014/main" id="{BAABB383-ABA5-FF42-8183-6D9590BC689F}"/>
              </a:ext>
            </a:extLst>
          </p:cNvPr>
          <p:cNvSpPr txBox="1">
            <a:spLocks noGrp="1"/>
          </p:cNvSpPr>
          <p:nvPr>
            <p:ph type="body" idx="1"/>
          </p:nvPr>
        </p:nvSpPr>
        <p:spPr>
          <a:xfrm>
            <a:off x="6345620" y="4317120"/>
            <a:ext cx="2723790" cy="768823"/>
          </a:xfrm>
          <a:prstGeom prst="rect">
            <a:avLst/>
          </a:prstGeom>
          <a:solidFill>
            <a:schemeClr val="accent1">
              <a:lumMod val="20000"/>
              <a:lumOff val="80000"/>
            </a:schemeClr>
          </a:solid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chemeClr val="dk1"/>
              </a:buClr>
              <a:buSzPts val="1800"/>
            </a:pPr>
            <a:r>
              <a:rPr lang="en-AU" dirty="0">
                <a:solidFill>
                  <a:schemeClr val="tx1"/>
                </a:solidFill>
              </a:rPr>
              <a:t>Note what are the later layers are modelling?</a:t>
            </a:r>
          </a:p>
        </p:txBody>
      </p:sp>
      <p:sp>
        <p:nvSpPr>
          <p:cNvPr id="36" name="TextBox 35">
            <a:extLst>
              <a:ext uri="{FF2B5EF4-FFF2-40B4-BE49-F238E27FC236}">
                <a16:creationId xmlns:a16="http://schemas.microsoft.com/office/drawing/2014/main" id="{E90E0C7A-1553-474A-BABE-3F3497173333}"/>
              </a:ext>
            </a:extLst>
          </p:cNvPr>
          <p:cNvSpPr txBox="1"/>
          <p:nvPr/>
        </p:nvSpPr>
        <p:spPr>
          <a:xfrm>
            <a:off x="2170938" y="5522517"/>
            <a:ext cx="2401062"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L1 is a function of L0</a:t>
            </a:r>
          </a:p>
        </p:txBody>
      </p:sp>
      <p:sp>
        <p:nvSpPr>
          <p:cNvPr id="37" name="TextBox 36">
            <a:extLst>
              <a:ext uri="{FF2B5EF4-FFF2-40B4-BE49-F238E27FC236}">
                <a16:creationId xmlns:a16="http://schemas.microsoft.com/office/drawing/2014/main" id="{6A655BE4-3111-4941-8DB3-772BAE351F95}"/>
              </a:ext>
            </a:extLst>
          </p:cNvPr>
          <p:cNvSpPr txBox="1"/>
          <p:nvPr/>
        </p:nvSpPr>
        <p:spPr>
          <a:xfrm>
            <a:off x="4425436" y="3691958"/>
            <a:ext cx="2401062"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L2 is a function of L1</a:t>
            </a:r>
          </a:p>
        </p:txBody>
      </p:sp>
    </p:spTree>
    <p:extLst>
      <p:ext uri="{BB962C8B-B14F-4D97-AF65-F5344CB8AC3E}">
        <p14:creationId xmlns:p14="http://schemas.microsoft.com/office/powerpoint/2010/main" val="9388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lvl="0">
              <a:lnSpc>
                <a:spcPct val="106666"/>
              </a:lnSpc>
              <a:spcBef>
                <a:spcPts val="0"/>
              </a:spcBef>
              <a:buClr>
                <a:srgbClr val="8CB7C7"/>
              </a:buClr>
              <a:buSzPts val="3000"/>
            </a:pPr>
            <a:r>
              <a:rPr lang="en-US" cap="none" dirty="0">
                <a:latin typeface="Arial"/>
                <a:ea typeface="Arial"/>
                <a:cs typeface="Arial"/>
                <a:sym typeface="Arial"/>
              </a:rPr>
              <a:t>The size of our matrices</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37" name="Google Shape;354;p40">
                <a:extLst>
                  <a:ext uri="{FF2B5EF4-FFF2-40B4-BE49-F238E27FC236}">
                    <a16:creationId xmlns:a16="http://schemas.microsoft.com/office/drawing/2014/main" id="{D7606AB5-2E57-A44A-9761-4F233D3D1048}"/>
                  </a:ext>
                </a:extLst>
              </p:cNvPr>
              <p:cNvSpPr txBox="1">
                <a:spLocks noGrp="1"/>
              </p:cNvSpPr>
              <p:nvPr>
                <p:ph type="body" idx="1"/>
              </p:nvPr>
            </p:nvSpPr>
            <p:spPr>
              <a:xfrm>
                <a:off x="223884" y="3921753"/>
                <a:ext cx="6155183" cy="2074890"/>
              </a:xfrm>
              <a:prstGeom prst="rect">
                <a:avLst/>
              </a:prstGeom>
              <a:noFill/>
              <a:ln>
                <a:noFill/>
              </a:ln>
            </p:spPr>
            <p:txBody>
              <a:bodyPr spcFirstLastPara="1" wrap="square" lIns="0" tIns="0" rIns="0" bIns="0" anchor="t" anchorCtr="0">
                <a:noAutofit/>
              </a:bodyPr>
              <a:lstStyle/>
              <a:p>
                <a:pPr marL="285750" lvl="0" indent="-285750">
                  <a:lnSpc>
                    <a:spcPct val="122222"/>
                  </a:lnSpc>
                  <a:spcAft>
                    <a:spcPts val="0"/>
                  </a:spcAft>
                  <a:buClr>
                    <a:schemeClr val="dk1"/>
                  </a:buClr>
                  <a:buSzPts val="1800"/>
                  <a:buFont typeface="Arial" panose="020B0604020202020204" pitchFamily="34" charset="0"/>
                  <a:buChar char="•"/>
                </a:pPr>
                <a:r>
                  <a:rPr lang="en-AU" sz="2000" dirty="0">
                    <a:solidFill>
                      <a:schemeClr val="tx1"/>
                    </a:solidFill>
                  </a:rPr>
                  <a:t>Let’s calculate the sizes:</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−1]</m:t>
                        </m:r>
                      </m:sup>
                    </m:sSup>
                    <m:r>
                      <a:rPr lang="en-AU" sz="2600" i="1" dirty="0">
                        <a:latin typeface="Cambria Math" panose="02040503050406030204" pitchFamily="18" charset="0"/>
                      </a:rPr>
                      <m:t>)</m:t>
                    </m:r>
                  </m:oMath>
                </a14:m>
                <a:r>
                  <a:rPr lang="en-AU" sz="2600" dirty="0"/>
                  <a:t> </a:t>
                </a:r>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𝒅𝑾</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br>
                  <a:rPr lang="en-AU" sz="2600" i="1" dirty="0">
                    <a:latin typeface="Cambria Math" panose="02040503050406030204" pitchFamily="18" charset="0"/>
                  </a:rPr>
                </a:b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b="0" i="1" dirty="0" smtClean="0">
                        <a:latin typeface="Cambria Math" panose="02040503050406030204" pitchFamily="18" charset="0"/>
                      </a:rPr>
                      <m:t>= </m:t>
                    </m:r>
                    <m:sSup>
                      <m:sSupPr>
                        <m:ctrlPr>
                          <a:rPr lang="en-AU" sz="2600" i="1" dirty="0" smtClean="0">
                            <a:solidFill>
                              <a:schemeClr val="tx1"/>
                            </a:solidFill>
                            <a:latin typeface="Cambria Math" panose="02040503050406030204" pitchFamily="18" charset="0"/>
                          </a:rPr>
                        </m:ctrlPr>
                      </m:sSupPr>
                      <m:e>
                        <m:r>
                          <a:rPr lang="en-AU" sz="2600" b="0" i="1" dirty="0" smtClean="0">
                            <a:solidFill>
                              <a:schemeClr val="tx1"/>
                            </a:solidFill>
                            <a:latin typeface="Cambria Math" panose="02040503050406030204" pitchFamily="18" charset="0"/>
                          </a:rPr>
                          <m:t>𝐴</m:t>
                        </m:r>
                      </m:e>
                      <m:sup>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𝑙</m:t>
                        </m:r>
                        <m:r>
                          <a:rPr lang="en-AU" sz="2600" b="0" i="1" dirty="0" smtClean="0">
                            <a:solidFill>
                              <a:schemeClr val="tx1"/>
                            </a:solidFill>
                            <a:latin typeface="Cambria Math" panose="02040503050406030204" pitchFamily="18" charset="0"/>
                          </a:rPr>
                          <m:t>]</m:t>
                        </m:r>
                      </m:sup>
                    </m:sSup>
                    <m:r>
                      <a:rPr lang="en-AU" sz="2600" b="0" i="1" dirty="0" smtClean="0">
                        <a:solidFill>
                          <a:schemeClr val="tx1"/>
                        </a:solidFill>
                        <a:latin typeface="Cambria Math" panose="02040503050406030204" pitchFamily="18" charset="0"/>
                      </a:rPr>
                      <m:t>= </m:t>
                    </m:r>
                    <m:sSup>
                      <m:sSupPr>
                        <m:ctrlPr>
                          <a:rPr lang="en-AU" sz="2600" b="0" i="1" dirty="0" smtClean="0">
                            <a:solidFill>
                              <a:schemeClr val="tx1"/>
                            </a:solidFill>
                            <a:latin typeface="Cambria Math" panose="02040503050406030204" pitchFamily="18" charset="0"/>
                          </a:rPr>
                        </m:ctrlPr>
                      </m:sSupPr>
                      <m:e>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𝑛</m:t>
                        </m:r>
                      </m:e>
                      <m:sup>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𝑙</m:t>
                        </m:r>
                        <m:r>
                          <a:rPr lang="en-AU" sz="2600" b="0" i="1" dirty="0" smtClean="0">
                            <a:solidFill>
                              <a:schemeClr val="tx1"/>
                            </a:solidFill>
                            <a:latin typeface="Cambria Math" panose="02040503050406030204" pitchFamily="18" charset="0"/>
                          </a:rPr>
                          <m:t>]</m:t>
                        </m:r>
                      </m:sup>
                    </m:sSup>
                    <m:r>
                      <a:rPr lang="en-AU" sz="2600" b="0" i="1" dirty="0" smtClean="0">
                        <a:solidFill>
                          <a:schemeClr val="tx1"/>
                        </a:solidFill>
                        <a:latin typeface="Cambria Math" panose="02040503050406030204" pitchFamily="18" charset="0"/>
                      </a:rPr>
                      <m:t>, </m:t>
                    </m:r>
                    <m:r>
                      <a:rPr lang="en-AU" sz="2600" b="0" i="1" dirty="0" smtClean="0">
                        <a:solidFill>
                          <a:schemeClr val="tx1"/>
                        </a:solidFill>
                        <a:latin typeface="Cambria Math" panose="02040503050406030204" pitchFamily="18" charset="0"/>
                      </a:rPr>
                      <m:t>𝑚</m:t>
                    </m:r>
                    <m:r>
                      <a:rPr lang="en-AU" sz="2600" b="1" i="1" dirty="0" smtClean="0">
                        <a:solidFill>
                          <a:schemeClr val="tx1"/>
                        </a:solidFill>
                        <a:latin typeface="Cambria Math" panose="02040503050406030204" pitchFamily="18" charset="0"/>
                      </a:rPr>
                      <m:t>)</m:t>
                    </m:r>
                  </m:oMath>
                </a14:m>
                <a:r>
                  <a:rPr lang="en-AU" sz="2600" b="1" dirty="0">
                    <a:solidFill>
                      <a:schemeClr val="tx1"/>
                    </a:solidFill>
                  </a:rPr>
                  <a:t> </a:t>
                </a:r>
                <a14:m>
                  <m:oMath xmlns:m="http://schemas.openxmlformats.org/officeDocument/2006/math">
                    <m:r>
                      <a:rPr lang="en-AU" sz="2600" b="1" i="1" dirty="0" smtClean="0">
                        <a:solidFill>
                          <a:srgbClr val="FF0000"/>
                        </a:solidFill>
                        <a:latin typeface="Cambria Math" panose="02040503050406030204" pitchFamily="18" charset="0"/>
                      </a:rPr>
                      <m:t>=</m:t>
                    </m:r>
                  </m:oMath>
                </a14:m>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𝒅𝒁</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r>
                      <a:rPr lang="en-AU" sz="2600" b="1" i="1" dirty="0">
                        <a:solidFill>
                          <a:srgbClr val="FF0000"/>
                        </a:solidFill>
                        <a:latin typeface="Cambria Math" panose="02040503050406030204" pitchFamily="18" charset="0"/>
                      </a:rPr>
                      <m:t>=</m:t>
                    </m:r>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𝒅𝑨</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endParaRPr lang="en-AU" sz="2600" b="1" i="1" dirty="0">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r>
                      <a:rPr lang="en-AU" sz="2600" b="0" i="1" dirty="0" smtClean="0">
                        <a:latin typeface="Cambria Math" panose="02040503050406030204" pitchFamily="18" charset="0"/>
                      </a:rPr>
                      <m:t>1</m:t>
                    </m:r>
                    <m:r>
                      <a:rPr lang="en-AU" sz="2600" i="1" dirty="0">
                        <a:latin typeface="Cambria Math" panose="02040503050406030204" pitchFamily="18" charset="0"/>
                      </a:rPr>
                      <m:t>)</m:t>
                    </m:r>
                  </m:oMath>
                </a14:m>
                <a:r>
                  <a:rPr lang="en-AU" sz="2600" dirty="0"/>
                  <a:t> </a:t>
                </a:r>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m:t>
                        </m:r>
                        <m:r>
                          <a:rPr lang="en-AU" sz="2600" b="1" i="1" dirty="0" smtClean="0">
                            <a:solidFill>
                              <a:srgbClr val="FF0000"/>
                            </a:solidFill>
                            <a:latin typeface="Cambria Math" panose="02040503050406030204" pitchFamily="18" charset="0"/>
                          </a:rPr>
                          <m:t>𝒃</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endParaRPr lang="en-AU" sz="2600" b="1" i="1" dirty="0">
                  <a:latin typeface="Cambria Math" panose="02040503050406030204" pitchFamily="18" charset="0"/>
                </a:endParaRPr>
              </a:p>
            </p:txBody>
          </p:sp>
        </mc:Choice>
        <mc:Fallback xmlns="">
          <p:sp>
            <p:nvSpPr>
              <p:cNvPr id="37" name="Google Shape;354;p40">
                <a:extLst>
                  <a:ext uri="{FF2B5EF4-FFF2-40B4-BE49-F238E27FC236}">
                    <a16:creationId xmlns:a16="http://schemas.microsoft.com/office/drawing/2014/main" id="{D7606AB5-2E57-A44A-9761-4F233D3D1048}"/>
                  </a:ext>
                </a:extLst>
              </p:cNvPr>
              <p:cNvSpPr txBox="1">
                <a:spLocks noGrp="1" noRot="1" noChangeAspect="1" noMove="1" noResize="1" noEditPoints="1" noAdjustHandles="1" noChangeArrowheads="1" noChangeShapeType="1" noTextEdit="1"/>
              </p:cNvSpPr>
              <p:nvPr>
                <p:ph type="body" idx="1"/>
              </p:nvPr>
            </p:nvSpPr>
            <p:spPr>
              <a:xfrm>
                <a:off x="223884" y="3921753"/>
                <a:ext cx="6155183" cy="2074890"/>
              </a:xfrm>
              <a:prstGeom prst="rect">
                <a:avLst/>
              </a:prstGeom>
              <a:blipFill>
                <a:blip r:embed="rId4"/>
                <a:stretch>
                  <a:fillRect l="-2062" t="-1829" r="-619" b="-3659"/>
                </a:stretch>
              </a:blipFill>
              <a:ln>
                <a:noFill/>
              </a:ln>
            </p:spPr>
            <p:txBody>
              <a:bodyPr/>
              <a:lstStyle/>
              <a:p>
                <a:r>
                  <a:rPr lang="en-US">
                    <a:noFill/>
                  </a:rPr>
                  <a:t> </a:t>
                </a:r>
              </a:p>
            </p:txBody>
          </p:sp>
        </mc:Fallback>
      </mc:AlternateContent>
      <p:sp>
        <p:nvSpPr>
          <p:cNvPr id="8" name="Google Shape;372;p41">
            <a:extLst>
              <a:ext uri="{FF2B5EF4-FFF2-40B4-BE49-F238E27FC236}">
                <a16:creationId xmlns:a16="http://schemas.microsoft.com/office/drawing/2014/main" id="{F569F634-6F72-174A-9A74-7F9F79AA91D9}"/>
              </a:ext>
            </a:extLst>
          </p:cNvPr>
          <p:cNvSpPr/>
          <p:nvPr/>
        </p:nvSpPr>
        <p:spPr>
          <a:xfrm>
            <a:off x="5943829" y="2995090"/>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 name="Group 3">
            <a:extLst>
              <a:ext uri="{FF2B5EF4-FFF2-40B4-BE49-F238E27FC236}">
                <a16:creationId xmlns:a16="http://schemas.microsoft.com/office/drawing/2014/main" id="{788AAD50-34D9-B54F-8D20-7FC94A26F6DE}"/>
              </a:ext>
            </a:extLst>
          </p:cNvPr>
          <p:cNvGrpSpPr/>
          <p:nvPr/>
        </p:nvGrpSpPr>
        <p:grpSpPr>
          <a:xfrm>
            <a:off x="6999144" y="3990074"/>
            <a:ext cx="1790721" cy="1327097"/>
            <a:chOff x="3452377" y="1767040"/>
            <a:chExt cx="2685794" cy="1999225"/>
          </a:xfrm>
        </p:grpSpPr>
        <p:sp>
          <p:nvSpPr>
            <p:cNvPr id="14" name="Oval 13">
              <a:extLst>
                <a:ext uri="{FF2B5EF4-FFF2-40B4-BE49-F238E27FC236}">
                  <a16:creationId xmlns:a16="http://schemas.microsoft.com/office/drawing/2014/main" id="{F72D1E95-EBAE-3F44-9750-9811BF911A0A}"/>
                </a:ext>
              </a:extLst>
            </p:cNvPr>
            <p:cNvSpPr/>
            <p:nvPr/>
          </p:nvSpPr>
          <p:spPr>
            <a:xfrm>
              <a:off x="3452377" y="1767040"/>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09E79088-BF8E-2C44-B07C-C1CD654ACB82}"/>
                </a:ext>
              </a:extLst>
            </p:cNvPr>
            <p:cNvSpPr/>
            <p:nvPr/>
          </p:nvSpPr>
          <p:spPr>
            <a:xfrm>
              <a:off x="4285636" y="1970069"/>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Oval 22">
              <a:extLst>
                <a:ext uri="{FF2B5EF4-FFF2-40B4-BE49-F238E27FC236}">
                  <a16:creationId xmlns:a16="http://schemas.microsoft.com/office/drawing/2014/main" id="{83A38F53-D345-D44D-9027-A7739F54A2AE}"/>
                </a:ext>
              </a:extLst>
            </p:cNvPr>
            <p:cNvSpPr/>
            <p:nvPr/>
          </p:nvSpPr>
          <p:spPr>
            <a:xfrm>
              <a:off x="3452377" y="2310338"/>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Oval 23">
              <a:extLst>
                <a:ext uri="{FF2B5EF4-FFF2-40B4-BE49-F238E27FC236}">
                  <a16:creationId xmlns:a16="http://schemas.microsoft.com/office/drawing/2014/main" id="{5CC19D07-68AE-3A4D-9D15-35C21BA3F59D}"/>
                </a:ext>
              </a:extLst>
            </p:cNvPr>
            <p:cNvSpPr/>
            <p:nvPr/>
          </p:nvSpPr>
          <p:spPr>
            <a:xfrm>
              <a:off x="3452377" y="2835272"/>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Oval 24">
              <a:extLst>
                <a:ext uri="{FF2B5EF4-FFF2-40B4-BE49-F238E27FC236}">
                  <a16:creationId xmlns:a16="http://schemas.microsoft.com/office/drawing/2014/main" id="{C4FC5236-175D-AE45-AB43-0CB3F0288130}"/>
                </a:ext>
              </a:extLst>
            </p:cNvPr>
            <p:cNvSpPr/>
            <p:nvPr/>
          </p:nvSpPr>
          <p:spPr>
            <a:xfrm>
              <a:off x="3452377" y="3360206"/>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Oval 25">
              <a:extLst>
                <a:ext uri="{FF2B5EF4-FFF2-40B4-BE49-F238E27FC236}">
                  <a16:creationId xmlns:a16="http://schemas.microsoft.com/office/drawing/2014/main" id="{D89269BA-E472-DA4C-8E62-602DEA909781}"/>
                </a:ext>
              </a:extLst>
            </p:cNvPr>
            <p:cNvSpPr/>
            <p:nvPr/>
          </p:nvSpPr>
          <p:spPr>
            <a:xfrm>
              <a:off x="4295385" y="2513367"/>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7" name="Oval 26">
              <a:extLst>
                <a:ext uri="{FF2B5EF4-FFF2-40B4-BE49-F238E27FC236}">
                  <a16:creationId xmlns:a16="http://schemas.microsoft.com/office/drawing/2014/main" id="{486D3827-AC1B-B347-845A-D8602233A4EC}"/>
                </a:ext>
              </a:extLst>
            </p:cNvPr>
            <p:cNvSpPr/>
            <p:nvPr/>
          </p:nvSpPr>
          <p:spPr>
            <a:xfrm>
              <a:off x="4285636" y="3157176"/>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8" name="Oval 27">
              <a:extLst>
                <a:ext uri="{FF2B5EF4-FFF2-40B4-BE49-F238E27FC236}">
                  <a16:creationId xmlns:a16="http://schemas.microsoft.com/office/drawing/2014/main" id="{CB2D4866-B2D1-844D-A665-2392AD6C5EA7}"/>
                </a:ext>
              </a:extLst>
            </p:cNvPr>
            <p:cNvSpPr/>
            <p:nvPr/>
          </p:nvSpPr>
          <p:spPr>
            <a:xfrm>
              <a:off x="5003815" y="2376128"/>
              <a:ext cx="390816" cy="40605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9" name="Oval 28">
              <a:extLst>
                <a:ext uri="{FF2B5EF4-FFF2-40B4-BE49-F238E27FC236}">
                  <a16:creationId xmlns:a16="http://schemas.microsoft.com/office/drawing/2014/main" id="{DB73BAF6-B78A-1C4A-BD6D-1D094C5F9A3C}"/>
                </a:ext>
              </a:extLst>
            </p:cNvPr>
            <p:cNvSpPr/>
            <p:nvPr/>
          </p:nvSpPr>
          <p:spPr>
            <a:xfrm>
              <a:off x="5003901" y="2919426"/>
              <a:ext cx="390816" cy="40605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0" name="Oval 29">
              <a:extLst>
                <a:ext uri="{FF2B5EF4-FFF2-40B4-BE49-F238E27FC236}">
                  <a16:creationId xmlns:a16="http://schemas.microsoft.com/office/drawing/2014/main" id="{B6A84D8D-C64F-F844-A12A-333A4141B3C0}"/>
                </a:ext>
              </a:extLst>
            </p:cNvPr>
            <p:cNvSpPr/>
            <p:nvPr/>
          </p:nvSpPr>
          <p:spPr>
            <a:xfrm>
              <a:off x="5747355" y="2654822"/>
              <a:ext cx="390816" cy="40605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graphicFrame>
        <p:nvGraphicFramePr>
          <p:cNvPr id="2" name="Table 1">
            <a:extLst>
              <a:ext uri="{FF2B5EF4-FFF2-40B4-BE49-F238E27FC236}">
                <a16:creationId xmlns:a16="http://schemas.microsoft.com/office/drawing/2014/main" id="{06C5A44F-761D-8D44-91E5-F5C348525969}"/>
              </a:ext>
            </a:extLst>
          </p:cNvPr>
          <p:cNvGraphicFramePr>
            <a:graphicFrameLocks noGrp="1"/>
          </p:cNvGraphicFramePr>
          <p:nvPr>
            <p:extLst>
              <p:ext uri="{D42A27DB-BD31-4B8C-83A1-F6EECF244321}">
                <p14:modId xmlns:p14="http://schemas.microsoft.com/office/powerpoint/2010/main" val="3536162221"/>
              </p:ext>
            </p:extLst>
          </p:nvPr>
        </p:nvGraphicFramePr>
        <p:xfrm>
          <a:off x="500230" y="1497907"/>
          <a:ext cx="2253230" cy="109728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019401"/>
                  </a:ext>
                </a:extLst>
              </a:tr>
            </a:tbl>
          </a:graphicData>
        </a:graphic>
      </p:graphicFrame>
      <p:graphicFrame>
        <p:nvGraphicFramePr>
          <p:cNvPr id="20" name="Table 19">
            <a:extLst>
              <a:ext uri="{FF2B5EF4-FFF2-40B4-BE49-F238E27FC236}">
                <a16:creationId xmlns:a16="http://schemas.microsoft.com/office/drawing/2014/main" id="{87FFE8D5-2144-9C4F-959A-8D7A1551EF5F}"/>
              </a:ext>
            </a:extLst>
          </p:cNvPr>
          <p:cNvGraphicFramePr>
            <a:graphicFrameLocks noGrp="1"/>
          </p:cNvGraphicFramePr>
          <p:nvPr>
            <p:extLst>
              <p:ext uri="{D42A27DB-BD31-4B8C-83A1-F6EECF244321}">
                <p14:modId xmlns:p14="http://schemas.microsoft.com/office/powerpoint/2010/main" val="874653792"/>
              </p:ext>
            </p:extLst>
          </p:nvPr>
        </p:nvGraphicFramePr>
        <p:xfrm>
          <a:off x="3539006" y="1192180"/>
          <a:ext cx="1165743" cy="1609100"/>
        </p:xfrm>
        <a:graphic>
          <a:graphicData uri="http://schemas.openxmlformats.org/drawingml/2006/table">
            <a:tbl>
              <a:tblPr firstRow="1" bandRow="1">
                <a:tableStyleId>{5C22544A-7EE6-4342-B048-85BDC9FD1C3A}</a:tableStyleId>
              </a:tblPr>
              <a:tblGrid>
                <a:gridCol w="388581">
                  <a:extLst>
                    <a:ext uri="{9D8B030D-6E8A-4147-A177-3AD203B41FA5}">
                      <a16:colId xmlns:a16="http://schemas.microsoft.com/office/drawing/2014/main" val="2133665120"/>
                    </a:ext>
                  </a:extLst>
                </a:gridCol>
                <a:gridCol w="388581">
                  <a:extLst>
                    <a:ext uri="{9D8B030D-6E8A-4147-A177-3AD203B41FA5}">
                      <a16:colId xmlns:a16="http://schemas.microsoft.com/office/drawing/2014/main" val="1269948"/>
                    </a:ext>
                  </a:extLst>
                </a:gridCol>
                <a:gridCol w="388581">
                  <a:extLst>
                    <a:ext uri="{9D8B030D-6E8A-4147-A177-3AD203B41FA5}">
                      <a16:colId xmlns:a16="http://schemas.microsoft.com/office/drawing/2014/main" val="233395661"/>
                    </a:ext>
                  </a:extLst>
                </a:gridCol>
              </a:tblGrid>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0434484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748533"/>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7601940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1863880"/>
                  </a:ext>
                </a:extLst>
              </a:tr>
            </a:tbl>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7F3BDD02-2567-764B-98BC-2A63F14019FA}"/>
                  </a:ext>
                </a:extLst>
              </p:cNvPr>
              <p:cNvSpPr txBox="1">
                <a:spLocks/>
              </p:cNvSpPr>
              <p:nvPr/>
            </p:nvSpPr>
            <p:spPr>
              <a:xfrm>
                <a:off x="3376702" y="2995090"/>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a:latin typeface="Cambria Math" panose="02040503050406030204" pitchFamily="18" charset="0"/>
                          </a:rPr>
                        </m:ctrlPr>
                      </m:sSupPr>
                      <m:e>
                        <m:r>
                          <a:rPr lang="en-AU" sz="2000" i="1" dirty="0">
                            <a:latin typeface="Cambria Math" panose="02040503050406030204" pitchFamily="18" charset="0"/>
                          </a:rPr>
                          <m:t>𝑊</m:t>
                        </m:r>
                      </m:e>
                      <m:sup>
                        <m:r>
                          <a:rPr lang="en-AU" sz="2000" i="1" dirty="0">
                            <a:latin typeface="Cambria Math" panose="02040503050406030204" pitchFamily="18" charset="0"/>
                          </a:rPr>
                          <m:t>[1]</m:t>
                        </m:r>
                      </m:sup>
                    </m:sSup>
                  </m:oMath>
                </a14:m>
                <a:r>
                  <a:rPr lang="en-AU" sz="2000" dirty="0">
                    <a:sym typeface="Arial"/>
                  </a:rPr>
                  <a:t> = (4,3)</a:t>
                </a:r>
              </a:p>
            </p:txBody>
          </p:sp>
        </mc:Choice>
        <mc:Fallback xmlns="">
          <p:sp>
            <p:nvSpPr>
              <p:cNvPr id="21" name="Google Shape;354;p40">
                <a:extLst>
                  <a:ext uri="{FF2B5EF4-FFF2-40B4-BE49-F238E27FC236}">
                    <a16:creationId xmlns:a16="http://schemas.microsoft.com/office/drawing/2014/main" id="{7F3BDD02-2567-764B-98BC-2A63F14019FA}"/>
                  </a:ext>
                </a:extLst>
              </p:cNvPr>
              <p:cNvSpPr txBox="1">
                <a:spLocks noRot="1" noChangeAspect="1" noMove="1" noResize="1" noEditPoints="1" noAdjustHandles="1" noChangeArrowheads="1" noChangeShapeType="1" noTextEdit="1"/>
              </p:cNvSpPr>
              <p:nvPr/>
            </p:nvSpPr>
            <p:spPr>
              <a:xfrm>
                <a:off x="3376702" y="2995090"/>
                <a:ext cx="1568374" cy="423193"/>
              </a:xfrm>
              <a:prstGeom prst="rect">
                <a:avLst/>
              </a:prstGeom>
              <a:blipFill>
                <a:blip r:embed="rId5"/>
                <a:stretch>
                  <a:fillRect t="-5882" b="-20588"/>
                </a:stretch>
              </a:blipFill>
              <a:ln>
                <a:noFill/>
              </a:ln>
            </p:spPr>
            <p:txBody>
              <a:bodyPr/>
              <a:lstStyle/>
              <a:p>
                <a:r>
                  <a:rPr lang="en-US">
                    <a:noFill/>
                  </a:rPr>
                  <a:t> </a:t>
                </a:r>
              </a:p>
            </p:txBody>
          </p:sp>
        </mc:Fallback>
      </mc:AlternateContent>
      <p:graphicFrame>
        <p:nvGraphicFramePr>
          <p:cNvPr id="22" name="Object 21">
            <a:extLst>
              <a:ext uri="{FF2B5EF4-FFF2-40B4-BE49-F238E27FC236}">
                <a16:creationId xmlns:a16="http://schemas.microsoft.com/office/drawing/2014/main" id="{75F9AD3F-6007-7F4C-BB0B-B4A592136E71}"/>
              </a:ext>
            </a:extLst>
          </p:cNvPr>
          <p:cNvGraphicFramePr>
            <a:graphicFrameLocks noChangeAspect="1"/>
          </p:cNvGraphicFramePr>
          <p:nvPr>
            <p:extLst/>
          </p:nvPr>
        </p:nvGraphicFramePr>
        <p:xfrm>
          <a:off x="6357032" y="5528304"/>
          <a:ext cx="2786968" cy="626159"/>
        </p:xfrm>
        <a:graphic>
          <a:graphicData uri="http://schemas.openxmlformats.org/presentationml/2006/ole">
            <mc:AlternateContent xmlns:mc="http://schemas.openxmlformats.org/markup-compatibility/2006">
              <mc:Choice xmlns:v="urn:schemas-microsoft-com:vml" Requires="v">
                <p:oleObj spid="_x0000_s9280" name="Document" r:id="rId6" imgW="5727700" imgH="1143000" progId="Word.Document.12">
                  <p:embed/>
                </p:oleObj>
              </mc:Choice>
              <mc:Fallback>
                <p:oleObj name="Document" r:id="rId6" imgW="5727700" imgH="1143000" progId="Word.Document.12">
                  <p:embed/>
                  <p:pic>
                    <p:nvPicPr>
                      <p:cNvPr id="22" name="Object 21">
                        <a:extLst>
                          <a:ext uri="{FF2B5EF4-FFF2-40B4-BE49-F238E27FC236}">
                            <a16:creationId xmlns:a16="http://schemas.microsoft.com/office/drawing/2014/main" id="{75F9AD3F-6007-7F4C-BB0B-B4A592136E71}"/>
                          </a:ext>
                        </a:extLst>
                      </p:cNvPr>
                      <p:cNvPicPr/>
                      <p:nvPr/>
                    </p:nvPicPr>
                    <p:blipFill>
                      <a:blip r:embed="rId7"/>
                      <a:stretch>
                        <a:fillRect/>
                      </a:stretch>
                    </p:blipFill>
                    <p:spPr>
                      <a:xfrm>
                        <a:off x="6357032" y="5528304"/>
                        <a:ext cx="2786968" cy="62615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1715505-F9EF-874A-B521-7ACBBE00B9D4}"/>
              </a:ext>
            </a:extLst>
          </p:cNvPr>
          <p:cNvSpPr txBox="1"/>
          <p:nvPr/>
        </p:nvSpPr>
        <p:spPr>
          <a:xfrm>
            <a:off x="6714626" y="3590736"/>
            <a:ext cx="2214310" cy="2774859"/>
          </a:xfrm>
          <a:prstGeom prst="rect">
            <a:avLst/>
          </a:prstGeom>
          <a:noFill/>
          <a:ln w="28575">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1" name="Google Shape;354;p40">
                <a:extLst>
                  <a:ext uri="{FF2B5EF4-FFF2-40B4-BE49-F238E27FC236}">
                    <a16:creationId xmlns:a16="http://schemas.microsoft.com/office/drawing/2014/main" id="{464389B1-314B-FC42-9CC7-E2DB12A6E310}"/>
                  </a:ext>
                </a:extLst>
              </p:cNvPr>
              <p:cNvSpPr txBox="1">
                <a:spLocks/>
              </p:cNvSpPr>
              <p:nvPr/>
            </p:nvSpPr>
            <p:spPr>
              <a:xfrm>
                <a:off x="892279" y="2814061"/>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𝐴</m:t>
                        </m:r>
                      </m:e>
                      <m:sup>
                        <m:r>
                          <a:rPr lang="en-AU" sz="2000" i="1" dirty="0">
                            <a:latin typeface="Cambria Math" panose="02040503050406030204" pitchFamily="18" charset="0"/>
                          </a:rPr>
                          <m:t>[</m:t>
                        </m:r>
                        <m:r>
                          <a:rPr lang="en-AU" sz="2000" b="0" i="1" dirty="0" smtClean="0">
                            <a:latin typeface="Cambria Math" panose="02040503050406030204" pitchFamily="18" charset="0"/>
                          </a:rPr>
                          <m:t>0</m:t>
                        </m:r>
                        <m:r>
                          <a:rPr lang="en-AU" sz="2000" i="1" dirty="0">
                            <a:latin typeface="Cambria Math" panose="02040503050406030204" pitchFamily="18" charset="0"/>
                          </a:rPr>
                          <m:t>]</m:t>
                        </m:r>
                      </m:sup>
                    </m:sSup>
                  </m:oMath>
                </a14:m>
                <a:r>
                  <a:rPr lang="en-AU" sz="2000" dirty="0">
                    <a:sym typeface="Arial"/>
                  </a:rPr>
                  <a:t> = (3,5)</a:t>
                </a:r>
              </a:p>
            </p:txBody>
          </p:sp>
        </mc:Choice>
        <mc:Fallback xmlns="">
          <p:sp>
            <p:nvSpPr>
              <p:cNvPr id="31" name="Google Shape;354;p40">
                <a:extLst>
                  <a:ext uri="{FF2B5EF4-FFF2-40B4-BE49-F238E27FC236}">
                    <a16:creationId xmlns:a16="http://schemas.microsoft.com/office/drawing/2014/main" id="{464389B1-314B-FC42-9CC7-E2DB12A6E310}"/>
                  </a:ext>
                </a:extLst>
              </p:cNvPr>
              <p:cNvSpPr txBox="1">
                <a:spLocks noRot="1" noChangeAspect="1" noMove="1" noResize="1" noEditPoints="1" noAdjustHandles="1" noChangeArrowheads="1" noChangeShapeType="1" noTextEdit="1"/>
              </p:cNvSpPr>
              <p:nvPr/>
            </p:nvSpPr>
            <p:spPr>
              <a:xfrm>
                <a:off x="892279" y="2814061"/>
                <a:ext cx="1568374" cy="423193"/>
              </a:xfrm>
              <a:prstGeom prst="rect">
                <a:avLst/>
              </a:prstGeom>
              <a:blipFill>
                <a:blip r:embed="rId8"/>
                <a:stretch>
                  <a:fillRect t="-5882" b="-17647"/>
                </a:stretch>
              </a:blipFill>
              <a:ln>
                <a:noFill/>
              </a:ln>
            </p:spPr>
            <p:txBody>
              <a:bodyPr/>
              <a:lstStyle/>
              <a:p>
                <a:r>
                  <a:rPr lang="en-US">
                    <a:noFill/>
                  </a:rPr>
                  <a:t> </a:t>
                </a:r>
              </a:p>
            </p:txBody>
          </p:sp>
        </mc:Fallback>
      </mc:AlternateContent>
      <p:graphicFrame>
        <p:nvGraphicFramePr>
          <p:cNvPr id="34" name="Table 33">
            <a:extLst>
              <a:ext uri="{FF2B5EF4-FFF2-40B4-BE49-F238E27FC236}">
                <a16:creationId xmlns:a16="http://schemas.microsoft.com/office/drawing/2014/main" id="{6CF7D03B-6230-4F4B-966B-183E6C381CB2}"/>
              </a:ext>
            </a:extLst>
          </p:cNvPr>
          <p:cNvGraphicFramePr>
            <a:graphicFrameLocks noGrp="1"/>
          </p:cNvGraphicFramePr>
          <p:nvPr>
            <p:extLst>
              <p:ext uri="{D42A27DB-BD31-4B8C-83A1-F6EECF244321}">
                <p14:modId xmlns:p14="http://schemas.microsoft.com/office/powerpoint/2010/main" val="1353723649"/>
              </p:ext>
            </p:extLst>
          </p:nvPr>
        </p:nvGraphicFramePr>
        <p:xfrm>
          <a:off x="5102426" y="1192650"/>
          <a:ext cx="2253230"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5" name="Google Shape;354;p40">
                <a:extLst>
                  <a:ext uri="{FF2B5EF4-FFF2-40B4-BE49-F238E27FC236}">
                    <a16:creationId xmlns:a16="http://schemas.microsoft.com/office/drawing/2014/main" id="{F71288D3-14D8-504E-9D16-87AE948202CA}"/>
                  </a:ext>
                </a:extLst>
              </p:cNvPr>
              <p:cNvSpPr txBox="1">
                <a:spLocks/>
              </p:cNvSpPr>
              <p:nvPr/>
            </p:nvSpPr>
            <p:spPr>
              <a:xfrm>
                <a:off x="5444854" y="2944714"/>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𝑍</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(4,5)</a:t>
                </a:r>
              </a:p>
            </p:txBody>
          </p:sp>
        </mc:Choice>
        <mc:Fallback xmlns="">
          <p:sp>
            <p:nvSpPr>
              <p:cNvPr id="35" name="Google Shape;354;p40">
                <a:extLst>
                  <a:ext uri="{FF2B5EF4-FFF2-40B4-BE49-F238E27FC236}">
                    <a16:creationId xmlns:a16="http://schemas.microsoft.com/office/drawing/2014/main" id="{F71288D3-14D8-504E-9D16-87AE948202CA}"/>
                  </a:ext>
                </a:extLst>
              </p:cNvPr>
              <p:cNvSpPr txBox="1">
                <a:spLocks noRot="1" noChangeAspect="1" noMove="1" noResize="1" noEditPoints="1" noAdjustHandles="1" noChangeArrowheads="1" noChangeShapeType="1" noTextEdit="1"/>
              </p:cNvSpPr>
              <p:nvPr/>
            </p:nvSpPr>
            <p:spPr>
              <a:xfrm>
                <a:off x="5444854" y="2944714"/>
                <a:ext cx="1568374" cy="423193"/>
              </a:xfrm>
              <a:prstGeom prst="rect">
                <a:avLst/>
              </a:prstGeom>
              <a:blipFill>
                <a:blip r:embed="rId9"/>
                <a:stretch>
                  <a:fillRect t="-5882" b="-20588"/>
                </a:stretch>
              </a:blipFill>
              <a:ln>
                <a:noFill/>
              </a:ln>
            </p:spPr>
            <p:txBody>
              <a:bodyPr/>
              <a:lstStyle/>
              <a:p>
                <a:r>
                  <a:rPr lang="en-US">
                    <a:noFill/>
                  </a:rPr>
                  <a:t> </a:t>
                </a:r>
              </a:p>
            </p:txBody>
          </p:sp>
        </mc:Fallback>
      </mc:AlternateContent>
      <p:graphicFrame>
        <p:nvGraphicFramePr>
          <p:cNvPr id="36" name="Table 35">
            <a:extLst>
              <a:ext uri="{FF2B5EF4-FFF2-40B4-BE49-F238E27FC236}">
                <a16:creationId xmlns:a16="http://schemas.microsoft.com/office/drawing/2014/main" id="{560AF2AD-25F5-7049-B5A8-5E61F1247F79}"/>
              </a:ext>
            </a:extLst>
          </p:cNvPr>
          <p:cNvGraphicFramePr>
            <a:graphicFrameLocks noGrp="1"/>
          </p:cNvGraphicFramePr>
          <p:nvPr/>
        </p:nvGraphicFramePr>
        <p:xfrm>
          <a:off x="7821781" y="1185044"/>
          <a:ext cx="450646"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8" name="Google Shape;354;p40">
                <a:extLst>
                  <a:ext uri="{FF2B5EF4-FFF2-40B4-BE49-F238E27FC236}">
                    <a16:creationId xmlns:a16="http://schemas.microsoft.com/office/drawing/2014/main" id="{21287857-B522-A043-8355-A626B207BEAD}"/>
                  </a:ext>
                </a:extLst>
              </p:cNvPr>
              <p:cNvSpPr txBox="1">
                <a:spLocks/>
              </p:cNvSpPr>
              <p:nvPr/>
            </p:nvSpPr>
            <p:spPr>
              <a:xfrm>
                <a:off x="7429500" y="2814062"/>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𝑏</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(4,1)</a:t>
                </a:r>
              </a:p>
            </p:txBody>
          </p:sp>
        </mc:Choice>
        <mc:Fallback xmlns="">
          <p:sp>
            <p:nvSpPr>
              <p:cNvPr id="38" name="Google Shape;354;p40">
                <a:extLst>
                  <a:ext uri="{FF2B5EF4-FFF2-40B4-BE49-F238E27FC236}">
                    <a16:creationId xmlns:a16="http://schemas.microsoft.com/office/drawing/2014/main" id="{21287857-B522-A043-8355-A626B207BEAD}"/>
                  </a:ext>
                </a:extLst>
              </p:cNvPr>
              <p:cNvSpPr txBox="1">
                <a:spLocks noRot="1" noChangeAspect="1" noMove="1" noResize="1" noEditPoints="1" noAdjustHandles="1" noChangeArrowheads="1" noChangeShapeType="1" noTextEdit="1"/>
              </p:cNvSpPr>
              <p:nvPr/>
            </p:nvSpPr>
            <p:spPr>
              <a:xfrm>
                <a:off x="7429500" y="2814062"/>
                <a:ext cx="1568374" cy="423193"/>
              </a:xfrm>
              <a:prstGeom prst="rect">
                <a:avLst/>
              </a:prstGeom>
              <a:blipFill>
                <a:blip r:embed="rId10"/>
                <a:stretch>
                  <a:fillRect t="-5882" b="-1764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6616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lvl="0">
              <a:lnSpc>
                <a:spcPct val="106666"/>
              </a:lnSpc>
              <a:spcBef>
                <a:spcPts val="0"/>
              </a:spcBef>
              <a:buClr>
                <a:srgbClr val="8CB7C7"/>
              </a:buClr>
              <a:buSzPts val="3000"/>
            </a:pPr>
            <a:r>
              <a:rPr lang="en-US" cap="none" dirty="0">
                <a:latin typeface="Arial"/>
                <a:ea typeface="Arial"/>
                <a:cs typeface="Arial"/>
                <a:sym typeface="Arial"/>
              </a:rPr>
              <a:t>Our matrices (formulas)</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37" name="Google Shape;354;p40">
                <a:extLst>
                  <a:ext uri="{FF2B5EF4-FFF2-40B4-BE49-F238E27FC236}">
                    <a16:creationId xmlns:a16="http://schemas.microsoft.com/office/drawing/2014/main" id="{D7606AB5-2E57-A44A-9761-4F233D3D1048}"/>
                  </a:ext>
                </a:extLst>
              </p:cNvPr>
              <p:cNvSpPr txBox="1">
                <a:spLocks noGrp="1"/>
              </p:cNvSpPr>
              <p:nvPr>
                <p:ph type="body" idx="1"/>
              </p:nvPr>
            </p:nvSpPr>
            <p:spPr>
              <a:xfrm>
                <a:off x="1494408" y="4170790"/>
                <a:ext cx="6155183" cy="599768"/>
              </a:xfrm>
              <a:prstGeom prst="rect">
                <a:avLst/>
              </a:prstGeom>
              <a:noFill/>
              <a:ln>
                <a:noFill/>
              </a:ln>
            </p:spPr>
            <p:txBody>
              <a:bodyPr spcFirstLastPara="1" wrap="square" lIns="0" tIns="0" rIns="0" bIns="0" anchor="t" anchorCtr="0">
                <a:noAutofit/>
              </a:bodyPr>
              <a:lstStyle/>
              <a:p>
                <a:pPr marL="457200" lvl="1">
                  <a:lnSpc>
                    <a:spcPct val="122222"/>
                  </a:lnSpc>
                  <a:buSzPts val="1800"/>
                </a:pPr>
                <a14:m>
                  <m:oMathPara xmlns:m="http://schemas.openxmlformats.org/officeDocument/2006/math">
                    <m:oMathParaPr>
                      <m:jc m:val="centerGroup"/>
                    </m:oMathParaPr>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𝐴</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−1]</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oMath>
                  </m:oMathPara>
                </a14:m>
                <a:endParaRPr lang="en-AU" sz="2600" i="1" dirty="0">
                  <a:latin typeface="Cambria Math" panose="02040503050406030204" pitchFamily="18" charset="0"/>
                </a:endParaRPr>
              </a:p>
            </p:txBody>
          </p:sp>
        </mc:Choice>
        <mc:Fallback xmlns="">
          <p:sp>
            <p:nvSpPr>
              <p:cNvPr id="37" name="Google Shape;354;p40">
                <a:extLst>
                  <a:ext uri="{FF2B5EF4-FFF2-40B4-BE49-F238E27FC236}">
                    <a16:creationId xmlns:a16="http://schemas.microsoft.com/office/drawing/2014/main" id="{D7606AB5-2E57-A44A-9761-4F233D3D1048}"/>
                  </a:ext>
                </a:extLst>
              </p:cNvPr>
              <p:cNvSpPr txBox="1">
                <a:spLocks noGrp="1" noRot="1" noChangeAspect="1" noMove="1" noResize="1" noEditPoints="1" noAdjustHandles="1" noChangeArrowheads="1" noChangeShapeType="1" noTextEdit="1"/>
              </p:cNvSpPr>
              <p:nvPr>
                <p:ph type="body" idx="1"/>
              </p:nvPr>
            </p:nvSpPr>
            <p:spPr>
              <a:xfrm>
                <a:off x="1494408" y="4170790"/>
                <a:ext cx="6155183" cy="599768"/>
              </a:xfrm>
              <a:prstGeom prst="rect">
                <a:avLst/>
              </a:prstGeom>
              <a:blipFill>
                <a:blip r:embed="rId3"/>
                <a:stretch>
                  <a:fillRect b="-2041"/>
                </a:stretch>
              </a:blipFill>
              <a:ln>
                <a:noFill/>
              </a:ln>
            </p:spPr>
            <p:txBody>
              <a:bodyPr/>
              <a:lstStyle/>
              <a:p>
                <a:r>
                  <a:rPr lang="en-US">
                    <a:noFill/>
                  </a:rPr>
                  <a:t> </a:t>
                </a:r>
              </a:p>
            </p:txBody>
          </p:sp>
        </mc:Fallback>
      </mc:AlternateContent>
      <p:sp>
        <p:nvSpPr>
          <p:cNvPr id="8" name="Google Shape;372;p41">
            <a:extLst>
              <a:ext uri="{FF2B5EF4-FFF2-40B4-BE49-F238E27FC236}">
                <a16:creationId xmlns:a16="http://schemas.microsoft.com/office/drawing/2014/main" id="{F569F634-6F72-174A-9A74-7F9F79AA91D9}"/>
              </a:ext>
            </a:extLst>
          </p:cNvPr>
          <p:cNvSpPr/>
          <p:nvPr/>
        </p:nvSpPr>
        <p:spPr>
          <a:xfrm>
            <a:off x="5943829" y="2995090"/>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06C5A44F-761D-8D44-91E5-F5C348525969}"/>
              </a:ext>
            </a:extLst>
          </p:cNvPr>
          <p:cNvGraphicFramePr>
            <a:graphicFrameLocks noGrp="1"/>
          </p:cNvGraphicFramePr>
          <p:nvPr>
            <p:extLst>
              <p:ext uri="{D42A27DB-BD31-4B8C-83A1-F6EECF244321}">
                <p14:modId xmlns:p14="http://schemas.microsoft.com/office/powerpoint/2010/main" val="2660534356"/>
              </p:ext>
            </p:extLst>
          </p:nvPr>
        </p:nvGraphicFramePr>
        <p:xfrm>
          <a:off x="5107332" y="1458056"/>
          <a:ext cx="2253230" cy="109728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019401"/>
                  </a:ext>
                </a:extLst>
              </a:tr>
            </a:tbl>
          </a:graphicData>
        </a:graphic>
      </p:graphicFrame>
      <p:graphicFrame>
        <p:nvGraphicFramePr>
          <p:cNvPr id="20" name="Table 19">
            <a:extLst>
              <a:ext uri="{FF2B5EF4-FFF2-40B4-BE49-F238E27FC236}">
                <a16:creationId xmlns:a16="http://schemas.microsoft.com/office/drawing/2014/main" id="{87FFE8D5-2144-9C4F-959A-8D7A1551EF5F}"/>
              </a:ext>
            </a:extLst>
          </p:cNvPr>
          <p:cNvGraphicFramePr>
            <a:graphicFrameLocks noGrp="1"/>
          </p:cNvGraphicFramePr>
          <p:nvPr>
            <p:extLst>
              <p:ext uri="{D42A27DB-BD31-4B8C-83A1-F6EECF244321}">
                <p14:modId xmlns:p14="http://schemas.microsoft.com/office/powerpoint/2010/main" val="2160305357"/>
              </p:ext>
            </p:extLst>
          </p:nvPr>
        </p:nvGraphicFramePr>
        <p:xfrm>
          <a:off x="3218189" y="1336013"/>
          <a:ext cx="1165743" cy="1572585"/>
        </p:xfrm>
        <a:graphic>
          <a:graphicData uri="http://schemas.openxmlformats.org/drawingml/2006/table">
            <a:tbl>
              <a:tblPr firstRow="1" bandRow="1">
                <a:tableStyleId>{5C22544A-7EE6-4342-B048-85BDC9FD1C3A}</a:tableStyleId>
              </a:tblPr>
              <a:tblGrid>
                <a:gridCol w="388581">
                  <a:extLst>
                    <a:ext uri="{9D8B030D-6E8A-4147-A177-3AD203B41FA5}">
                      <a16:colId xmlns:a16="http://schemas.microsoft.com/office/drawing/2014/main" val="2133665120"/>
                    </a:ext>
                  </a:extLst>
                </a:gridCol>
                <a:gridCol w="388581">
                  <a:extLst>
                    <a:ext uri="{9D8B030D-6E8A-4147-A177-3AD203B41FA5}">
                      <a16:colId xmlns:a16="http://schemas.microsoft.com/office/drawing/2014/main" val="1269948"/>
                    </a:ext>
                  </a:extLst>
                </a:gridCol>
                <a:gridCol w="388581">
                  <a:extLst>
                    <a:ext uri="{9D8B030D-6E8A-4147-A177-3AD203B41FA5}">
                      <a16:colId xmlns:a16="http://schemas.microsoft.com/office/drawing/2014/main" val="233395661"/>
                    </a:ext>
                  </a:extLst>
                </a:gridCol>
              </a:tblGrid>
              <a:tr h="29769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0434484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748533"/>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7601940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1863880"/>
                  </a:ext>
                </a:extLst>
              </a:tr>
            </a:tbl>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7F3BDD02-2567-764B-98BC-2A63F14019FA}"/>
                  </a:ext>
                </a:extLst>
              </p:cNvPr>
              <p:cNvSpPr txBox="1">
                <a:spLocks/>
              </p:cNvSpPr>
              <p:nvPr/>
            </p:nvSpPr>
            <p:spPr>
              <a:xfrm>
                <a:off x="2948783" y="3056109"/>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a:latin typeface="Cambria Math" panose="02040503050406030204" pitchFamily="18" charset="0"/>
                          </a:rPr>
                        </m:ctrlPr>
                      </m:sSupPr>
                      <m:e>
                        <m:r>
                          <a:rPr lang="en-AU" sz="2000" i="1" dirty="0">
                            <a:latin typeface="Cambria Math" panose="02040503050406030204" pitchFamily="18" charset="0"/>
                          </a:rPr>
                          <m:t>𝑊</m:t>
                        </m:r>
                      </m:e>
                      <m:sup>
                        <m:r>
                          <a:rPr lang="en-AU" sz="2000" i="1" dirty="0">
                            <a:latin typeface="Cambria Math" panose="02040503050406030204" pitchFamily="18" charset="0"/>
                          </a:rPr>
                          <m:t>[1]</m:t>
                        </m:r>
                      </m:sup>
                    </m:sSup>
                  </m:oMath>
                </a14:m>
                <a:r>
                  <a:rPr lang="en-AU" sz="2000" dirty="0">
                    <a:sym typeface="Arial"/>
                  </a:rPr>
                  <a:t> = (4,3)</a:t>
                </a:r>
              </a:p>
            </p:txBody>
          </p:sp>
        </mc:Choice>
        <mc:Fallback xmlns="">
          <p:sp>
            <p:nvSpPr>
              <p:cNvPr id="21" name="Google Shape;354;p40">
                <a:extLst>
                  <a:ext uri="{FF2B5EF4-FFF2-40B4-BE49-F238E27FC236}">
                    <a16:creationId xmlns:a16="http://schemas.microsoft.com/office/drawing/2014/main" id="{7F3BDD02-2567-764B-98BC-2A63F14019FA}"/>
                  </a:ext>
                </a:extLst>
              </p:cNvPr>
              <p:cNvSpPr txBox="1">
                <a:spLocks noRot="1" noChangeAspect="1" noMove="1" noResize="1" noEditPoints="1" noAdjustHandles="1" noChangeArrowheads="1" noChangeShapeType="1" noTextEdit="1"/>
              </p:cNvSpPr>
              <p:nvPr/>
            </p:nvSpPr>
            <p:spPr>
              <a:xfrm>
                <a:off x="2948783" y="3056109"/>
                <a:ext cx="1568374" cy="423193"/>
              </a:xfrm>
              <a:prstGeom prst="rect">
                <a:avLst/>
              </a:prstGeom>
              <a:blipFill>
                <a:blip r:embed="rId4"/>
                <a:stretch>
                  <a:fillRect t="-5882"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Google Shape;354;p40">
                <a:extLst>
                  <a:ext uri="{FF2B5EF4-FFF2-40B4-BE49-F238E27FC236}">
                    <a16:creationId xmlns:a16="http://schemas.microsoft.com/office/drawing/2014/main" id="{464389B1-314B-FC42-9CC7-E2DB12A6E310}"/>
                  </a:ext>
                </a:extLst>
              </p:cNvPr>
              <p:cNvSpPr txBox="1">
                <a:spLocks/>
              </p:cNvSpPr>
              <p:nvPr/>
            </p:nvSpPr>
            <p:spPr>
              <a:xfrm>
                <a:off x="5476335" y="2823631"/>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𝐴</m:t>
                        </m:r>
                      </m:e>
                      <m:sup>
                        <m:r>
                          <a:rPr lang="en-AU" sz="2000" i="1" dirty="0">
                            <a:latin typeface="Cambria Math" panose="02040503050406030204" pitchFamily="18" charset="0"/>
                          </a:rPr>
                          <m:t>[</m:t>
                        </m:r>
                        <m:r>
                          <a:rPr lang="en-AU" sz="2000" b="0" i="1" dirty="0" smtClean="0">
                            <a:latin typeface="Cambria Math" panose="02040503050406030204" pitchFamily="18" charset="0"/>
                          </a:rPr>
                          <m:t>0</m:t>
                        </m:r>
                        <m:r>
                          <a:rPr lang="en-AU" sz="2000" i="1" dirty="0">
                            <a:latin typeface="Cambria Math" panose="02040503050406030204" pitchFamily="18" charset="0"/>
                          </a:rPr>
                          <m:t>]</m:t>
                        </m:r>
                      </m:sup>
                    </m:sSup>
                  </m:oMath>
                </a14:m>
                <a:r>
                  <a:rPr lang="en-AU" sz="2000" dirty="0">
                    <a:sym typeface="Arial"/>
                  </a:rPr>
                  <a:t> = (3,5)</a:t>
                </a:r>
              </a:p>
            </p:txBody>
          </p:sp>
        </mc:Choice>
        <mc:Fallback xmlns="">
          <p:sp>
            <p:nvSpPr>
              <p:cNvPr id="31" name="Google Shape;354;p40">
                <a:extLst>
                  <a:ext uri="{FF2B5EF4-FFF2-40B4-BE49-F238E27FC236}">
                    <a16:creationId xmlns:a16="http://schemas.microsoft.com/office/drawing/2014/main" id="{464389B1-314B-FC42-9CC7-E2DB12A6E310}"/>
                  </a:ext>
                </a:extLst>
              </p:cNvPr>
              <p:cNvSpPr txBox="1">
                <a:spLocks noRot="1" noChangeAspect="1" noMove="1" noResize="1" noEditPoints="1" noAdjustHandles="1" noChangeArrowheads="1" noChangeShapeType="1" noTextEdit="1"/>
              </p:cNvSpPr>
              <p:nvPr/>
            </p:nvSpPr>
            <p:spPr>
              <a:xfrm>
                <a:off x="5476335" y="2823631"/>
                <a:ext cx="1568374" cy="423193"/>
              </a:xfrm>
              <a:prstGeom prst="rect">
                <a:avLst/>
              </a:prstGeom>
              <a:blipFill>
                <a:blip r:embed="rId5"/>
                <a:stretch>
                  <a:fillRect t="-2857" b="-17143"/>
                </a:stretch>
              </a:blipFill>
              <a:ln>
                <a:noFill/>
              </a:ln>
            </p:spPr>
            <p:txBody>
              <a:bodyPr/>
              <a:lstStyle/>
              <a:p>
                <a:r>
                  <a:rPr lang="en-US">
                    <a:noFill/>
                  </a:rPr>
                  <a:t> </a:t>
                </a:r>
              </a:p>
            </p:txBody>
          </p:sp>
        </mc:Fallback>
      </mc:AlternateContent>
      <p:graphicFrame>
        <p:nvGraphicFramePr>
          <p:cNvPr id="34" name="Table 33">
            <a:extLst>
              <a:ext uri="{FF2B5EF4-FFF2-40B4-BE49-F238E27FC236}">
                <a16:creationId xmlns:a16="http://schemas.microsoft.com/office/drawing/2014/main" id="{6CF7D03B-6230-4F4B-966B-183E6C381CB2}"/>
              </a:ext>
            </a:extLst>
          </p:cNvPr>
          <p:cNvGraphicFramePr>
            <a:graphicFrameLocks noGrp="1"/>
          </p:cNvGraphicFramePr>
          <p:nvPr>
            <p:extLst>
              <p:ext uri="{D42A27DB-BD31-4B8C-83A1-F6EECF244321}">
                <p14:modId xmlns:p14="http://schemas.microsoft.com/office/powerpoint/2010/main" val="88553199"/>
              </p:ext>
            </p:extLst>
          </p:nvPr>
        </p:nvGraphicFramePr>
        <p:xfrm>
          <a:off x="139297" y="1348147"/>
          <a:ext cx="2253230"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5" name="Google Shape;354;p40">
                <a:extLst>
                  <a:ext uri="{FF2B5EF4-FFF2-40B4-BE49-F238E27FC236}">
                    <a16:creationId xmlns:a16="http://schemas.microsoft.com/office/drawing/2014/main" id="{F71288D3-14D8-504E-9D16-87AE948202CA}"/>
                  </a:ext>
                </a:extLst>
              </p:cNvPr>
              <p:cNvSpPr txBox="1">
                <a:spLocks/>
              </p:cNvSpPr>
              <p:nvPr/>
            </p:nvSpPr>
            <p:spPr>
              <a:xfrm>
                <a:off x="572764" y="2963926"/>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𝑍</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(4,5)</a:t>
                </a:r>
              </a:p>
            </p:txBody>
          </p:sp>
        </mc:Choice>
        <mc:Fallback xmlns="">
          <p:sp>
            <p:nvSpPr>
              <p:cNvPr id="35" name="Google Shape;354;p40">
                <a:extLst>
                  <a:ext uri="{FF2B5EF4-FFF2-40B4-BE49-F238E27FC236}">
                    <a16:creationId xmlns:a16="http://schemas.microsoft.com/office/drawing/2014/main" id="{F71288D3-14D8-504E-9D16-87AE948202CA}"/>
                  </a:ext>
                </a:extLst>
              </p:cNvPr>
              <p:cNvSpPr txBox="1">
                <a:spLocks noRot="1" noChangeAspect="1" noMove="1" noResize="1" noEditPoints="1" noAdjustHandles="1" noChangeArrowheads="1" noChangeShapeType="1" noTextEdit="1"/>
              </p:cNvSpPr>
              <p:nvPr/>
            </p:nvSpPr>
            <p:spPr>
              <a:xfrm>
                <a:off x="572764" y="2963926"/>
                <a:ext cx="1568374" cy="423193"/>
              </a:xfrm>
              <a:prstGeom prst="rect">
                <a:avLst/>
              </a:prstGeom>
              <a:blipFill>
                <a:blip r:embed="rId6"/>
                <a:stretch>
                  <a:fillRect t="-2857" b="-17143"/>
                </a:stretch>
              </a:blipFill>
              <a:ln>
                <a:noFill/>
              </a:ln>
            </p:spPr>
            <p:txBody>
              <a:bodyPr/>
              <a:lstStyle/>
              <a:p>
                <a:r>
                  <a:rPr lang="en-US">
                    <a:noFill/>
                  </a:rPr>
                  <a:t> </a:t>
                </a:r>
              </a:p>
            </p:txBody>
          </p:sp>
        </mc:Fallback>
      </mc:AlternateContent>
      <p:graphicFrame>
        <p:nvGraphicFramePr>
          <p:cNvPr id="36" name="Table 35">
            <a:extLst>
              <a:ext uri="{FF2B5EF4-FFF2-40B4-BE49-F238E27FC236}">
                <a16:creationId xmlns:a16="http://schemas.microsoft.com/office/drawing/2014/main" id="{560AF2AD-25F5-7049-B5A8-5E61F1247F79}"/>
              </a:ext>
            </a:extLst>
          </p:cNvPr>
          <p:cNvGraphicFramePr>
            <a:graphicFrameLocks noGrp="1"/>
          </p:cNvGraphicFramePr>
          <p:nvPr>
            <p:extLst>
              <p:ext uri="{D42A27DB-BD31-4B8C-83A1-F6EECF244321}">
                <p14:modId xmlns:p14="http://schemas.microsoft.com/office/powerpoint/2010/main" val="2357628215"/>
              </p:ext>
            </p:extLst>
          </p:nvPr>
        </p:nvGraphicFramePr>
        <p:xfrm>
          <a:off x="8026604" y="1213187"/>
          <a:ext cx="450646"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434484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8" name="Google Shape;354;p40">
                <a:extLst>
                  <a:ext uri="{FF2B5EF4-FFF2-40B4-BE49-F238E27FC236}">
                    <a16:creationId xmlns:a16="http://schemas.microsoft.com/office/drawing/2014/main" id="{21287857-B522-A043-8355-A626B207BEAD}"/>
                  </a:ext>
                </a:extLst>
              </p:cNvPr>
              <p:cNvSpPr txBox="1">
                <a:spLocks/>
              </p:cNvSpPr>
              <p:nvPr/>
            </p:nvSpPr>
            <p:spPr>
              <a:xfrm>
                <a:off x="7467740" y="2831665"/>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𝑏</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(4,1)</a:t>
                </a:r>
              </a:p>
            </p:txBody>
          </p:sp>
        </mc:Choice>
        <mc:Fallback xmlns="">
          <p:sp>
            <p:nvSpPr>
              <p:cNvPr id="38" name="Google Shape;354;p40">
                <a:extLst>
                  <a:ext uri="{FF2B5EF4-FFF2-40B4-BE49-F238E27FC236}">
                    <a16:creationId xmlns:a16="http://schemas.microsoft.com/office/drawing/2014/main" id="{21287857-B522-A043-8355-A626B207BEAD}"/>
                  </a:ext>
                </a:extLst>
              </p:cNvPr>
              <p:cNvSpPr txBox="1">
                <a:spLocks noRot="1" noChangeAspect="1" noMove="1" noResize="1" noEditPoints="1" noAdjustHandles="1" noChangeArrowheads="1" noChangeShapeType="1" noTextEdit="1"/>
              </p:cNvSpPr>
              <p:nvPr/>
            </p:nvSpPr>
            <p:spPr>
              <a:xfrm>
                <a:off x="7467740" y="2831665"/>
                <a:ext cx="1568374" cy="423193"/>
              </a:xfrm>
              <a:prstGeom prst="rect">
                <a:avLst/>
              </a:prstGeom>
              <a:blipFill>
                <a:blip r:embed="rId7"/>
                <a:stretch>
                  <a:fillRect t="-5882" b="-2058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60ABE12F-F338-1E40-96D3-95C713D51032}"/>
              </a:ext>
            </a:extLst>
          </p:cNvPr>
          <p:cNvSpPr txBox="1"/>
          <p:nvPr/>
        </p:nvSpPr>
        <p:spPr>
          <a:xfrm>
            <a:off x="2421216" y="1718289"/>
            <a:ext cx="468837" cy="646331"/>
          </a:xfrm>
          <a:prstGeom prst="rect">
            <a:avLst/>
          </a:prstGeom>
          <a:noFill/>
        </p:spPr>
        <p:txBody>
          <a:bodyPr wrap="square" rtlCol="0">
            <a:spAutoFit/>
          </a:bodyPr>
          <a:lstStyle/>
          <a:p>
            <a:pPr algn="ctr"/>
            <a:r>
              <a:rPr lang="en-US" sz="3600" dirty="0"/>
              <a:t>=</a:t>
            </a:r>
          </a:p>
        </p:txBody>
      </p:sp>
      <p:sp>
        <p:nvSpPr>
          <p:cNvPr id="39" name="TextBox 38">
            <a:extLst>
              <a:ext uri="{FF2B5EF4-FFF2-40B4-BE49-F238E27FC236}">
                <a16:creationId xmlns:a16="http://schemas.microsoft.com/office/drawing/2014/main" id="{3660CE25-DE4A-9641-B09F-EEF823C1D6B4}"/>
              </a:ext>
            </a:extLst>
          </p:cNvPr>
          <p:cNvSpPr txBox="1"/>
          <p:nvPr/>
        </p:nvSpPr>
        <p:spPr>
          <a:xfrm>
            <a:off x="7360562" y="1640483"/>
            <a:ext cx="468837" cy="646331"/>
          </a:xfrm>
          <a:prstGeom prst="rect">
            <a:avLst/>
          </a:prstGeom>
          <a:noFill/>
        </p:spPr>
        <p:txBody>
          <a:bodyPr wrap="square" rtlCol="0">
            <a:spAutoFit/>
          </a:bodyPr>
          <a:lstStyle/>
          <a:p>
            <a:pPr algn="ctr"/>
            <a:r>
              <a:rPr lang="en-US" sz="3600" dirty="0"/>
              <a:t>+</a:t>
            </a:r>
          </a:p>
        </p:txBody>
      </p:sp>
      <p:sp>
        <p:nvSpPr>
          <p:cNvPr id="9" name="Oval 8">
            <a:extLst>
              <a:ext uri="{FF2B5EF4-FFF2-40B4-BE49-F238E27FC236}">
                <a16:creationId xmlns:a16="http://schemas.microsoft.com/office/drawing/2014/main" id="{D354D13F-67AC-3D42-9D49-2578BA0384CF}"/>
              </a:ext>
            </a:extLst>
          </p:cNvPr>
          <p:cNvSpPr/>
          <p:nvPr/>
        </p:nvSpPr>
        <p:spPr>
          <a:xfrm>
            <a:off x="4645757" y="1959348"/>
            <a:ext cx="180517" cy="16295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99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9492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How to ‘A.I’ in (6) simple steps</a:t>
            </a:r>
            <a:endParaRPr lang="en-US" dirty="0"/>
          </a:p>
        </p:txBody>
      </p:sp>
      <p:sp>
        <p:nvSpPr>
          <p:cNvPr id="9" name="Google Shape;406;p45">
            <a:extLst>
              <a:ext uri="{FF2B5EF4-FFF2-40B4-BE49-F238E27FC236}">
                <a16:creationId xmlns:a16="http://schemas.microsoft.com/office/drawing/2014/main" id="{53866F2A-1371-2140-9A7B-A77E15FA36B8}"/>
              </a:ext>
            </a:extLst>
          </p:cNvPr>
          <p:cNvSpPr txBox="1">
            <a:spLocks/>
          </p:cNvSpPr>
          <p:nvPr/>
        </p:nvSpPr>
        <p:spPr>
          <a:xfrm>
            <a:off x="567650" y="1430339"/>
            <a:ext cx="7810500" cy="462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mj-lt"/>
              <a:buAutoNum type="arabicPeriod"/>
            </a:pPr>
            <a:r>
              <a:rPr lang="en-US" sz="2200" b="1" dirty="0">
                <a:solidFill>
                  <a:srgbClr val="00B050"/>
                </a:solidFill>
                <a:latin typeface="Arial"/>
                <a:ea typeface="Arial"/>
                <a:cs typeface="Arial"/>
                <a:sym typeface="Arial"/>
              </a:rPr>
              <a:t>Initialize your network</a:t>
            </a:r>
          </a:p>
          <a:p>
            <a:pPr marL="914400" lvl="1" indent="-457200" algn="l">
              <a:spcBef>
                <a:spcPts val="0"/>
              </a:spcBef>
              <a:buClr>
                <a:schemeClr val="dk1"/>
              </a:buClr>
              <a:buSzPts val="1800"/>
              <a:buFont typeface="Arial" panose="020B0604020202020204" pitchFamily="34" charset="0"/>
              <a:buChar char="•"/>
            </a:pPr>
            <a:r>
              <a:rPr lang="en-US" sz="2200" b="1" dirty="0">
                <a:solidFill>
                  <a:srgbClr val="00B050"/>
                </a:solidFill>
                <a:latin typeface="Arial"/>
                <a:cs typeface="Arial"/>
                <a:sym typeface="Arial"/>
              </a:rPr>
              <a:t>Select number of hidden layers, number of hidden units per layer, activation functions</a:t>
            </a:r>
          </a:p>
          <a:p>
            <a:pPr marL="342900" indent="-342900" algn="l">
              <a:spcBef>
                <a:spcPts val="0"/>
              </a:spcBef>
              <a:buClr>
                <a:schemeClr val="dk1"/>
              </a:buClr>
              <a:buSzPts val="1800"/>
              <a:buFont typeface="+mj-lt"/>
              <a:buAutoNum type="arabicPeriod"/>
            </a:pPr>
            <a:r>
              <a:rPr lang="en-US" sz="2200" b="1" dirty="0">
                <a:solidFill>
                  <a:srgbClr val="00B050"/>
                </a:solidFill>
                <a:latin typeface="Arial"/>
                <a:ea typeface="Arial"/>
                <a:cs typeface="Arial"/>
                <a:sym typeface="Arial"/>
              </a:rPr>
              <a:t>‘Feed Forward’</a:t>
            </a:r>
          </a:p>
          <a:p>
            <a:pPr marL="914400" lvl="1" indent="-457200" algn="l">
              <a:spcBef>
                <a:spcPts val="0"/>
              </a:spcBef>
              <a:buClr>
                <a:schemeClr val="dk1"/>
              </a:buClr>
              <a:buSzPts val="1800"/>
              <a:buFont typeface="Arial" panose="020B0604020202020204" pitchFamily="34" charset="0"/>
              <a:buChar char="•"/>
            </a:pPr>
            <a:r>
              <a:rPr lang="en-US" sz="2200" b="1" dirty="0">
                <a:solidFill>
                  <a:srgbClr val="00B050"/>
                </a:solidFill>
                <a:latin typeface="Arial"/>
                <a:cs typeface="Arial"/>
                <a:sym typeface="Arial"/>
              </a:rPr>
              <a:t>We have covered this essentially!</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Calculate a loss</a:t>
            </a:r>
          </a:p>
          <a:p>
            <a:pPr marL="914400" lvl="1" indent="-457200" algn="l">
              <a:spcBef>
                <a:spcPts val="0"/>
              </a:spcBef>
              <a:buClr>
                <a:schemeClr val="dk1"/>
              </a:buClr>
              <a:buSzPts val="1800"/>
              <a:buFont typeface="Arial" panose="020B0604020202020204" pitchFamily="34" charset="0"/>
              <a:buChar char="•"/>
            </a:pPr>
            <a:r>
              <a:rPr lang="en-US" sz="2200" dirty="0">
                <a:solidFill>
                  <a:schemeClr val="dk1"/>
                </a:solidFill>
                <a:latin typeface="Arial"/>
                <a:cs typeface="Arial"/>
                <a:sym typeface="Arial"/>
              </a:rPr>
              <a:t>How bad did our model do?</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‘Back propagate’</a:t>
            </a:r>
          </a:p>
          <a:p>
            <a:pPr marL="914400" lvl="1" indent="-457200" algn="l">
              <a:spcBef>
                <a:spcPts val="0"/>
              </a:spcBef>
              <a:buClr>
                <a:schemeClr val="dk1"/>
              </a:buClr>
              <a:buSzPts val="1800"/>
              <a:buFont typeface="Arial" panose="020B0604020202020204" pitchFamily="34" charset="0"/>
              <a:buChar char="•"/>
            </a:pPr>
            <a:r>
              <a:rPr lang="en-US" sz="2200" dirty="0">
                <a:solidFill>
                  <a:schemeClr val="dk1"/>
                </a:solidFill>
                <a:latin typeface="Arial"/>
                <a:cs typeface="Arial"/>
                <a:sym typeface="Arial"/>
              </a:rPr>
              <a:t>This will allow us to see how our weights affect our loss</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Update weights</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Repeat</a:t>
            </a:r>
          </a:p>
          <a:p>
            <a:pPr marL="342900" indent="-342900" algn="l">
              <a:spcBef>
                <a:spcPts val="0"/>
              </a:spcBef>
              <a:buClr>
                <a:schemeClr val="dk1"/>
              </a:buClr>
              <a:buSzPts val="1800"/>
              <a:buFont typeface="+mj-lt"/>
              <a:buAutoNum type="arabicPeriod"/>
            </a:pPr>
            <a:r>
              <a:rPr lang="en-US" sz="2200" dirty="0">
                <a:solidFill>
                  <a:schemeClr val="dk1"/>
                </a:solidFill>
                <a:latin typeface="Arial"/>
                <a:cs typeface="Arial"/>
                <a:sym typeface="Arial"/>
              </a:rPr>
              <a:t>(Optional – regularize)</a:t>
            </a:r>
            <a:endParaRPr lang="en-US" sz="2600" dirty="0">
              <a:solidFill>
                <a:schemeClr val="dk1"/>
              </a:solidFill>
              <a:latin typeface="Arial"/>
              <a:cs typeface="Arial"/>
              <a:sym typeface="Arial"/>
            </a:endParaRPr>
          </a:p>
          <a:p>
            <a:pPr lvl="1" algn="l">
              <a:spcBef>
                <a:spcPts val="0"/>
              </a:spcBef>
              <a:buClr>
                <a:schemeClr val="dk1"/>
              </a:buClr>
              <a:buSzPts val="1800"/>
            </a:pPr>
            <a:endParaRPr lang="en-US" sz="2200" dirty="0">
              <a:solidFill>
                <a:schemeClr val="dk1"/>
              </a:solidFill>
              <a:latin typeface="Arial"/>
              <a:cs typeface="Arial"/>
              <a:sym typeface="Arial"/>
            </a:endParaRPr>
          </a:p>
        </p:txBody>
      </p:sp>
    </p:spTree>
    <p:extLst>
      <p:ext uri="{BB962C8B-B14F-4D97-AF65-F5344CB8AC3E}">
        <p14:creationId xmlns:p14="http://schemas.microsoft.com/office/powerpoint/2010/main" val="55621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pPr>
            <a:r>
              <a:rPr lang="en-AU" sz="3000" dirty="0">
                <a:solidFill>
                  <a:srgbClr val="8CB7C7"/>
                </a:solidFill>
                <a:latin typeface="Arial"/>
                <a:cs typeface="Arial"/>
                <a:sym typeface="Arial"/>
              </a:rPr>
              <a:t>Data Preparation:</a:t>
            </a:r>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418336" y="1083461"/>
            <a:ext cx="8036816" cy="1793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b="1" dirty="0">
                <a:solidFill>
                  <a:schemeClr val="tx2"/>
                </a:solidFill>
                <a:latin typeface="Arial"/>
                <a:ea typeface="Arial"/>
                <a:cs typeface="Arial"/>
                <a:sym typeface="Arial"/>
              </a:rPr>
              <a:t>zero-center/ zero-mean</a:t>
            </a:r>
            <a:r>
              <a:rPr lang="en-US" sz="2000" dirty="0">
                <a:solidFill>
                  <a:schemeClr val="tx1"/>
                </a:solidFill>
                <a:latin typeface="Arial"/>
                <a:ea typeface="Arial"/>
                <a:cs typeface="Arial"/>
                <a:sym typeface="Arial"/>
              </a:rPr>
              <a:t> the data</a:t>
            </a:r>
          </a:p>
          <a:p>
            <a:pPr marL="342900" indent="-342900" algn="l">
              <a:spcBef>
                <a:spcPts val="0"/>
              </a:spcBef>
              <a:buClr>
                <a:schemeClr val="dk1"/>
              </a:buClr>
              <a:buSzPts val="1800"/>
              <a:buFont typeface="Arial" panose="020B0604020202020204" pitchFamily="34" charset="0"/>
              <a:buChar char="•"/>
            </a:pPr>
            <a:r>
              <a:rPr lang="en-US" sz="2000" b="1" dirty="0">
                <a:solidFill>
                  <a:schemeClr val="tx2"/>
                </a:solidFill>
                <a:latin typeface="Arial"/>
                <a:ea typeface="Arial"/>
                <a:cs typeface="Arial"/>
                <a:sym typeface="Arial"/>
              </a:rPr>
              <a:t>normalize</a:t>
            </a:r>
            <a:r>
              <a:rPr lang="en-US" sz="2000" dirty="0">
                <a:solidFill>
                  <a:schemeClr val="tx1"/>
                </a:solidFill>
                <a:latin typeface="Arial"/>
                <a:ea typeface="Arial"/>
                <a:cs typeface="Arial"/>
                <a:sym typeface="Arial"/>
              </a:rPr>
              <a:t> the data.</a:t>
            </a: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Whitening/sphering</a:t>
            </a:r>
          </a:p>
          <a:p>
            <a:pPr marL="800100" lvl="1" indent="-342900" algn="l">
              <a:spcBef>
                <a:spcPts val="0"/>
              </a:spcBef>
              <a:buClr>
                <a:schemeClr val="dk1"/>
              </a:buClr>
              <a:buSzPts val="1800"/>
              <a:buFont typeface="Arial" panose="020B0604020202020204" pitchFamily="34" charset="0"/>
              <a:buChar char="•"/>
            </a:pPr>
            <a:r>
              <a:rPr lang="en-US" sz="1600" dirty="0" err="1">
                <a:solidFill>
                  <a:schemeClr val="tx1"/>
                </a:solidFill>
                <a:latin typeface="Arial"/>
                <a:ea typeface="Arial"/>
                <a:cs typeface="Arial"/>
                <a:sym typeface="Arial"/>
              </a:rPr>
              <a:t>zCA</a:t>
            </a:r>
            <a:r>
              <a:rPr lang="en-US" sz="1600" dirty="0">
                <a:solidFill>
                  <a:schemeClr val="tx1"/>
                </a:solidFill>
                <a:latin typeface="Arial"/>
                <a:ea typeface="Arial"/>
                <a:cs typeface="Arial"/>
                <a:sym typeface="Arial"/>
              </a:rPr>
              <a:t> whitening</a:t>
            </a:r>
          </a:p>
          <a:p>
            <a:pPr marL="342900" indent="-342900" algn="l">
              <a:spcBef>
                <a:spcPts val="0"/>
              </a:spcBef>
              <a:buClr>
                <a:schemeClr val="dk1"/>
              </a:buClr>
              <a:buSzPts val="1800"/>
              <a:buFont typeface="Arial" panose="020B0604020202020204" pitchFamily="34" charset="0"/>
              <a:buChar char="•"/>
            </a:pP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2000" dirty="0">
              <a:solidFill>
                <a:schemeClr val="tx1"/>
              </a:solidFill>
              <a:latin typeface="Arial"/>
              <a:ea typeface="Arial"/>
              <a:cs typeface="Arial"/>
              <a:sym typeface="Arial"/>
            </a:endParaRPr>
          </a:p>
        </p:txBody>
      </p:sp>
      <p:pic>
        <p:nvPicPr>
          <p:cNvPr id="9" name="Picture 8" descr="http://cs231n.github.io/assets/nn2/prepro1.jpeg">
            <a:extLst>
              <a:ext uri="{FF2B5EF4-FFF2-40B4-BE49-F238E27FC236}">
                <a16:creationId xmlns:a16="http://schemas.microsoft.com/office/drawing/2014/main" id="{9698BD7C-DB70-C747-9A3E-F208ADBFD4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8883" y="2672988"/>
            <a:ext cx="5378310" cy="1793135"/>
          </a:xfrm>
          <a:prstGeom prst="rect">
            <a:avLst/>
          </a:prstGeom>
          <a:noFill/>
        </p:spPr>
      </p:pic>
      <p:pic>
        <p:nvPicPr>
          <p:cNvPr id="10" name="Picture 9" descr="http://cs231n.github.io/assets/nn2/prepro2.jpeg">
            <a:extLst>
              <a:ext uri="{FF2B5EF4-FFF2-40B4-BE49-F238E27FC236}">
                <a16:creationId xmlns:a16="http://schemas.microsoft.com/office/drawing/2014/main" id="{6A570CFD-6CF6-F248-A3BB-75EECC3D2A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8883" y="4706754"/>
            <a:ext cx="5378310" cy="1704901"/>
          </a:xfrm>
          <a:prstGeom prst="rect">
            <a:avLst/>
          </a:prstGeom>
          <a:noFill/>
        </p:spPr>
      </p:pic>
    </p:spTree>
    <p:extLst>
      <p:ext uri="{BB962C8B-B14F-4D97-AF65-F5344CB8AC3E}">
        <p14:creationId xmlns:p14="http://schemas.microsoft.com/office/powerpoint/2010/main" val="2333702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Weight initialization</a:t>
            </a:r>
            <a:endParaRPr lang="en-US" dirty="0"/>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729019" y="1180476"/>
            <a:ext cx="8180917" cy="11154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1: Simply initialize the weights to zero?</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a:spcBef>
                <a:spcPts val="0"/>
              </a:spcBef>
              <a:buClr>
                <a:schemeClr val="dk1"/>
              </a:buClr>
              <a:buSzPts val="1800"/>
            </a:pPr>
            <a:r>
              <a:rPr lang="en-US" sz="2000" b="1" dirty="0">
                <a:solidFill>
                  <a:srgbClr val="FF0000"/>
                </a:solidFill>
                <a:latin typeface="Arial"/>
                <a:ea typeface="Arial"/>
                <a:cs typeface="Arial"/>
                <a:sym typeface="Arial"/>
              </a:rPr>
              <a:t>Bad Idea – Why?</a:t>
            </a:r>
            <a:endParaRPr lang="en-US" sz="1200" dirty="0">
              <a:solidFill>
                <a:schemeClr val="tx1"/>
              </a:solidFill>
              <a:latin typeface="Arial"/>
              <a:ea typeface="Arial"/>
              <a:cs typeface="Arial"/>
              <a:sym typeface="Arial"/>
            </a:endParaRPr>
          </a:p>
        </p:txBody>
      </p:sp>
      <p:sp>
        <p:nvSpPr>
          <p:cNvPr id="4" name="Google Shape;406;p45">
            <a:extLst>
              <a:ext uri="{FF2B5EF4-FFF2-40B4-BE49-F238E27FC236}">
                <a16:creationId xmlns:a16="http://schemas.microsoft.com/office/drawing/2014/main" id="{29595AA4-CFF1-5A49-8D5E-84B149137B7F}"/>
              </a:ext>
            </a:extLst>
          </p:cNvPr>
          <p:cNvSpPr txBox="1">
            <a:spLocks/>
          </p:cNvSpPr>
          <p:nvPr/>
        </p:nvSpPr>
        <p:spPr>
          <a:xfrm>
            <a:off x="729019" y="2390991"/>
            <a:ext cx="8180917" cy="9429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The weights would all do the same thing, output same values, receive same gradient etc. </a:t>
            </a:r>
            <a:endParaRPr lang="en-US" sz="1200" dirty="0">
              <a:solidFill>
                <a:schemeClr val="tx1"/>
              </a:solidFill>
              <a:latin typeface="Arial"/>
              <a:ea typeface="Arial"/>
              <a:cs typeface="Arial"/>
              <a:sym typeface="Arial"/>
            </a:endParaRPr>
          </a:p>
        </p:txBody>
      </p:sp>
      <p:sp>
        <p:nvSpPr>
          <p:cNvPr id="5" name="Google Shape;406;p45">
            <a:extLst>
              <a:ext uri="{FF2B5EF4-FFF2-40B4-BE49-F238E27FC236}">
                <a16:creationId xmlns:a16="http://schemas.microsoft.com/office/drawing/2014/main" id="{F45A111D-D477-C54F-A062-BBACC442B9BB}"/>
              </a:ext>
            </a:extLst>
          </p:cNvPr>
          <p:cNvSpPr txBox="1">
            <a:spLocks/>
          </p:cNvSpPr>
          <p:nvPr/>
        </p:nvSpPr>
        <p:spPr>
          <a:xfrm>
            <a:off x="729019" y="3328559"/>
            <a:ext cx="8180917" cy="16747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2: Add a small non-zero value</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a:spcBef>
                <a:spcPts val="0"/>
              </a:spcBef>
              <a:buClr>
                <a:schemeClr val="dk1"/>
              </a:buClr>
              <a:buSzPts val="1800"/>
            </a:pPr>
            <a:r>
              <a:rPr lang="en-US" sz="2000" b="1" dirty="0">
                <a:solidFill>
                  <a:schemeClr val="accent5"/>
                </a:solidFill>
                <a:latin typeface="Arial"/>
                <a:ea typeface="Arial"/>
                <a:cs typeface="Arial"/>
                <a:sym typeface="Arial"/>
              </a:rPr>
              <a:t>Ok – but has some issues</a:t>
            </a:r>
            <a:br>
              <a:rPr lang="en-US" sz="2000" b="1" dirty="0">
                <a:solidFill>
                  <a:schemeClr val="accent5"/>
                </a:solidFill>
                <a:latin typeface="Arial"/>
                <a:ea typeface="Arial"/>
                <a:cs typeface="Arial"/>
                <a:sym typeface="Arial"/>
              </a:rPr>
            </a:br>
            <a:r>
              <a:rPr lang="en-US" sz="2000" b="1" dirty="0">
                <a:solidFill>
                  <a:schemeClr val="accent5"/>
                </a:solidFill>
                <a:latin typeface="Arial"/>
                <a:ea typeface="Arial"/>
                <a:cs typeface="Arial"/>
                <a:sym typeface="Arial"/>
              </a:rPr>
              <a:t>(See AT1)</a:t>
            </a:r>
            <a:endParaRPr lang="en-US" sz="1200" dirty="0">
              <a:solidFill>
                <a:schemeClr val="accent5"/>
              </a:solidFill>
              <a:latin typeface="Arial"/>
              <a:ea typeface="Arial"/>
              <a:cs typeface="Arial"/>
              <a:sym typeface="Arial"/>
            </a:endParaRPr>
          </a:p>
        </p:txBody>
      </p:sp>
      <p:sp>
        <p:nvSpPr>
          <p:cNvPr id="6" name="Google Shape;406;p45">
            <a:extLst>
              <a:ext uri="{FF2B5EF4-FFF2-40B4-BE49-F238E27FC236}">
                <a16:creationId xmlns:a16="http://schemas.microsoft.com/office/drawing/2014/main" id="{D27976DB-C7B3-B944-8A4C-F76616BD7F95}"/>
              </a:ext>
            </a:extLst>
          </p:cNvPr>
          <p:cNvSpPr txBox="1">
            <a:spLocks/>
          </p:cNvSpPr>
          <p:nvPr/>
        </p:nvSpPr>
        <p:spPr>
          <a:xfrm>
            <a:off x="729019" y="5003355"/>
            <a:ext cx="8180917" cy="16747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3: Other, advanced methods</a:t>
            </a:r>
          </a:p>
          <a:p>
            <a:pPr>
              <a:spcBef>
                <a:spcPts val="0"/>
              </a:spcBef>
              <a:buClr>
                <a:schemeClr val="dk1"/>
              </a:buClr>
              <a:buSzPts val="1800"/>
            </a:pPr>
            <a:br>
              <a:rPr lang="en-US" sz="2000" b="1" dirty="0">
                <a:solidFill>
                  <a:schemeClr val="accent5"/>
                </a:solidFill>
                <a:latin typeface="Arial"/>
                <a:ea typeface="Arial"/>
                <a:cs typeface="Arial"/>
                <a:sym typeface="Arial"/>
              </a:rPr>
            </a:br>
            <a:r>
              <a:rPr lang="en-US" sz="2000" b="1" dirty="0">
                <a:solidFill>
                  <a:schemeClr val="accent6"/>
                </a:solidFill>
                <a:latin typeface="Arial"/>
                <a:ea typeface="Arial"/>
                <a:cs typeface="Arial"/>
                <a:sym typeface="Arial"/>
              </a:rPr>
              <a:t>(See AT1)</a:t>
            </a:r>
            <a:endParaRPr lang="en-US" sz="1200" dirty="0">
              <a:solidFill>
                <a:schemeClr val="accent6"/>
              </a:solidFill>
              <a:latin typeface="Arial"/>
              <a:ea typeface="Arial"/>
              <a:cs typeface="Arial"/>
              <a:sym typeface="Arial"/>
            </a:endParaRPr>
          </a:p>
        </p:txBody>
      </p:sp>
    </p:spTree>
    <p:extLst>
      <p:ext uri="{BB962C8B-B14F-4D97-AF65-F5344CB8AC3E}">
        <p14:creationId xmlns:p14="http://schemas.microsoft.com/office/powerpoint/2010/main" val="325177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Weight initialization Part 2</a:t>
            </a:r>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DD50D3-89C9-5F49-B560-5DE046F50E8C}"/>
                  </a:ext>
                </a:extLst>
              </p:cNvPr>
              <p:cNvSpPr/>
              <p:nvPr/>
            </p:nvSpPr>
            <p:spPr>
              <a:xfrm>
                <a:off x="317937" y="1543666"/>
                <a:ext cx="7132017" cy="1902765"/>
              </a:xfrm>
              <a:prstGeom prst="rect">
                <a:avLst/>
              </a:prstGeom>
            </p:spPr>
            <p:txBody>
              <a:bodyPr wrap="square">
                <a:spAutoFit/>
              </a:bodyPr>
              <a:lstStyle/>
              <a:p>
                <a:pPr marL="342900" lvl="0" indent="-342900">
                  <a:lnSpc>
                    <a:spcPct val="115000"/>
                  </a:lnSpc>
                  <a:spcAft>
                    <a:spcPts val="1000"/>
                  </a:spcAft>
                  <a:buFont typeface="Symbol" pitchFamily="2" charset="2"/>
                  <a:buChar char=""/>
                </a:pPr>
                <a:r>
                  <a:rPr lang="en-AU" sz="1600" b="1" dirty="0">
                    <a:latin typeface="Arial" panose="020B0604020202020204" pitchFamily="34" charset="0"/>
                    <a:ea typeface="Calibri" panose="020F0502020204030204" pitchFamily="34" charset="0"/>
                    <a:cs typeface="Arial" panose="020B0604020202020204" pitchFamily="34" charset="0"/>
                  </a:rPr>
                  <a:t>Xavier initialisation (Good for Tanh activations)</a:t>
                </a:r>
              </a:p>
              <a:p>
                <a:pPr marL="800100" lvl="1" indent="-342900">
                  <a:lnSpc>
                    <a:spcPct val="115000"/>
                  </a:lnSpc>
                  <a:spcAft>
                    <a:spcPts val="1000"/>
                  </a:spcAft>
                  <a:buFont typeface="Symbol" pitchFamily="2" charset="2"/>
                  <a:buChar char=""/>
                </a:pPr>
                <a:r>
                  <a:rPr lang="en-AU" sz="1600" dirty="0">
                    <a:latin typeface="Arial" panose="020B0604020202020204" pitchFamily="34" charset="0"/>
                    <a:ea typeface="Calibri" panose="020F0502020204030204" pitchFamily="34" charset="0"/>
                    <a:cs typeface="Arial" panose="020B0604020202020204" pitchFamily="34" charset="0"/>
                  </a:rPr>
                  <a:t>(</a:t>
                </a:r>
                <a:r>
                  <a:rPr lang="en-AU" sz="1600" u="sng" dirty="0">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Source</a:t>
                </a:r>
                <a:r>
                  <a:rPr lang="en-AU" sz="1600" dirty="0">
                    <a:latin typeface="Arial" panose="020B0604020202020204" pitchFamily="34" charset="0"/>
                    <a:ea typeface="Calibri" panose="020F0502020204030204" pitchFamily="34" charset="0"/>
                    <a:cs typeface="Arial" panose="020B0604020202020204" pitchFamily="34" charset="0"/>
                  </a:rPr>
                  <a:t>, </a:t>
                </a:r>
                <a:r>
                  <a:rPr lang="en-AU" sz="1600" dirty="0" err="1">
                    <a:latin typeface="Arial" panose="020B0604020202020204" pitchFamily="34" charset="0"/>
                    <a:ea typeface="Calibri" panose="020F0502020204030204" pitchFamily="34" charset="0"/>
                    <a:cs typeface="Arial" panose="020B0604020202020204" pitchFamily="34" charset="0"/>
                  </a:rPr>
                  <a:t>Glorot</a:t>
                </a:r>
                <a:r>
                  <a:rPr lang="en-AU" sz="1600" dirty="0">
                    <a:latin typeface="Arial" panose="020B0604020202020204" pitchFamily="34" charset="0"/>
                    <a:ea typeface="Calibri" panose="020F0502020204030204" pitchFamily="34" charset="0"/>
                    <a:cs typeface="Arial" panose="020B0604020202020204" pitchFamily="34" charset="0"/>
                  </a:rPr>
                  <a:t> &amp; </a:t>
                </a:r>
                <a:r>
                  <a:rPr lang="en-AU" sz="1600" dirty="0" err="1">
                    <a:latin typeface="Arial" panose="020B0604020202020204" pitchFamily="34" charset="0"/>
                    <a:ea typeface="Calibri" panose="020F0502020204030204" pitchFamily="34" charset="0"/>
                    <a:cs typeface="Arial" panose="020B0604020202020204" pitchFamily="34" charset="0"/>
                  </a:rPr>
                  <a:t>Bengio</a:t>
                </a:r>
                <a:r>
                  <a:rPr lang="en-AU" sz="1600" dirty="0">
                    <a:latin typeface="Arial" panose="020B0604020202020204" pitchFamily="34" charset="0"/>
                    <a:ea typeface="Calibri" panose="020F0502020204030204" pitchFamily="34" charset="0"/>
                    <a:cs typeface="Arial" panose="020B0604020202020204" pitchFamily="34" charset="0"/>
                  </a:rPr>
                  <a:t>  et al, 2010)</a:t>
                </a:r>
              </a:p>
              <a:p>
                <a:pPr marL="800100" lvl="1" indent="-342900">
                  <a:lnSpc>
                    <a:spcPct val="115000"/>
                  </a:lnSpc>
                  <a:spcAft>
                    <a:spcPts val="1000"/>
                  </a:spcAft>
                  <a:buFont typeface="Symbol" pitchFamily="2" charset="2"/>
                  <a:buChar char=""/>
                </a:pPr>
                <a:r>
                  <a:rPr lang="en-AU" sz="1600" dirty="0">
                    <a:effectLst/>
                    <a:latin typeface="Arial" panose="020B0604020202020204" pitchFamily="34" charset="0"/>
                    <a:ea typeface="Calibri" panose="020F0502020204030204" pitchFamily="34" charset="0"/>
                    <a:cs typeface="Arial" panose="020B0604020202020204" pitchFamily="34" charset="0"/>
                  </a:rPr>
                  <a:t>Initiali</a:t>
                </a:r>
                <a:r>
                  <a:rPr lang="en-AU" sz="1600" dirty="0">
                    <a:latin typeface="Arial" panose="020B0604020202020204" pitchFamily="34" charset="0"/>
                    <a:ea typeface="Calibri" panose="020F0502020204030204" pitchFamily="34" charset="0"/>
                    <a:cs typeface="Arial" panose="020B0604020202020204" pitchFamily="34" charset="0"/>
                  </a:rPr>
                  <a:t>ze weights from distribution with zero mean and variance.</a:t>
                </a:r>
              </a:p>
              <a:p>
                <a:pPr marL="800100" lvl="1" indent="-342900">
                  <a:lnSpc>
                    <a:spcPct val="115000"/>
                  </a:lnSpc>
                  <a:spcAft>
                    <a:spcPts val="1000"/>
                  </a:spcAft>
                  <a:buFont typeface="Symbol" pitchFamily="2" charset="2"/>
                  <a:buChar char=""/>
                </a:pPr>
                <a:r>
                  <a:rPr lang="en-AU" sz="1600" b="0" dirty="0"/>
                  <a:t>Multiply by </a:t>
                </a:r>
                <a14:m>
                  <m:oMath xmlns:m="http://schemas.openxmlformats.org/officeDocument/2006/math">
                    <m:rad>
                      <m:radPr>
                        <m:degHide m:val="on"/>
                        <m:ctrlPr>
                          <a:rPr lang="en-AU" sz="1600" b="0" i="1" smtClean="0">
                            <a:latin typeface="Cambria Math" panose="02040503050406030204" pitchFamily="18" charset="0"/>
                          </a:rPr>
                        </m:ctrlPr>
                      </m:radPr>
                      <m:deg/>
                      <m:e>
                        <m:f>
                          <m:fPr>
                            <m:ctrlPr>
                              <a:rPr lang="en-AU" sz="1600" b="0" i="1" smtClean="0">
                                <a:latin typeface="Cambria Math" panose="02040503050406030204" pitchFamily="18" charset="0"/>
                              </a:rPr>
                            </m:ctrlPr>
                          </m:fPr>
                          <m:num>
                            <m:r>
                              <a:rPr lang="en-AU" sz="1600" b="0" i="1" smtClean="0">
                                <a:latin typeface="Cambria Math" panose="02040503050406030204" pitchFamily="18" charset="0"/>
                              </a:rPr>
                              <m:t>1</m:t>
                            </m:r>
                          </m:num>
                          <m:den>
                            <m:r>
                              <a:rPr lang="en-AU" sz="1600" b="0" i="1" smtClean="0">
                                <a:latin typeface="Cambria Math" panose="02040503050406030204" pitchFamily="18" charset="0"/>
                              </a:rPr>
                              <m:t>𝑛𝑖</m:t>
                            </m:r>
                            <m:r>
                              <a:rPr lang="en-AU" sz="1600" b="0" i="1" smtClean="0">
                                <a:latin typeface="Cambria Math" panose="02040503050406030204" pitchFamily="18" charset="0"/>
                              </a:rPr>
                              <m:t>+</m:t>
                            </m:r>
                            <m:r>
                              <a:rPr lang="en-AU" sz="1600" b="0" i="1" smtClean="0">
                                <a:latin typeface="Cambria Math" panose="02040503050406030204" pitchFamily="18" charset="0"/>
                              </a:rPr>
                              <m:t>𝑛𝑜</m:t>
                            </m:r>
                          </m:den>
                        </m:f>
                      </m:e>
                    </m:rad>
                  </m:oMath>
                </a14:m>
                <a:r>
                  <a:rPr lang="en-AU" sz="1600" dirty="0">
                    <a:effectLst/>
                    <a:latin typeface="Arial" panose="020B0604020202020204" pitchFamily="34" charset="0"/>
                    <a:ea typeface="Calibri" panose="020F0502020204030204" pitchFamily="34" charset="0"/>
                    <a:cs typeface="Arial" panose="020B0604020202020204" pitchFamily="34" charset="0"/>
                  </a:rPr>
                  <a:t> (number input, output </a:t>
                </a:r>
                <a:r>
                  <a:rPr lang="en-AU" sz="1600" dirty="0">
                    <a:latin typeface="Arial" panose="020B0604020202020204" pitchFamily="34" charset="0"/>
                    <a:ea typeface="Calibri" panose="020F0502020204030204" pitchFamily="34" charset="0"/>
                    <a:cs typeface="Arial" panose="020B0604020202020204" pitchFamily="34" charset="0"/>
                  </a:rPr>
                  <a:t>u</a:t>
                </a:r>
                <a:r>
                  <a:rPr lang="en-AU" sz="1600" dirty="0">
                    <a:effectLst/>
                    <a:latin typeface="Arial" panose="020B0604020202020204" pitchFamily="34" charset="0"/>
                    <a:ea typeface="Calibri" panose="020F0502020204030204" pitchFamily="34" charset="0"/>
                    <a:cs typeface="Arial" panose="020B0604020202020204" pitchFamily="34" charset="0"/>
                  </a:rPr>
                  <a:t>nits)</a:t>
                </a:r>
              </a:p>
            </p:txBody>
          </p:sp>
        </mc:Choice>
        <mc:Fallback xmlns="">
          <p:sp>
            <p:nvSpPr>
              <p:cNvPr id="2" name="Rectangle 1">
                <a:extLst>
                  <a:ext uri="{FF2B5EF4-FFF2-40B4-BE49-F238E27FC236}">
                    <a16:creationId xmlns:a16="http://schemas.microsoft.com/office/drawing/2014/main" id="{62DD50D3-89C9-5F49-B560-5DE046F50E8C}"/>
                  </a:ext>
                </a:extLst>
              </p:cNvPr>
              <p:cNvSpPr>
                <a:spLocks noRot="1" noChangeAspect="1" noMove="1" noResize="1" noEditPoints="1" noAdjustHandles="1" noChangeArrowheads="1" noChangeShapeType="1" noTextEdit="1"/>
              </p:cNvSpPr>
              <p:nvPr/>
            </p:nvSpPr>
            <p:spPr>
              <a:xfrm>
                <a:off x="317937" y="1543666"/>
                <a:ext cx="7132017" cy="1902765"/>
              </a:xfrm>
              <a:prstGeom prst="rect">
                <a:avLst/>
              </a:prstGeom>
              <a:blipFill>
                <a:blip r:embed="rId4"/>
                <a:stretch>
                  <a:fillRect l="-355" t="-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D71C607-377D-FD47-A54E-9BAC8A5C0EB7}"/>
                  </a:ext>
                </a:extLst>
              </p:cNvPr>
              <p:cNvSpPr/>
              <p:nvPr/>
            </p:nvSpPr>
            <p:spPr>
              <a:xfrm>
                <a:off x="317936" y="3675116"/>
                <a:ext cx="5158837" cy="1702454"/>
              </a:xfrm>
              <a:prstGeom prst="rect">
                <a:avLst/>
              </a:prstGeom>
            </p:spPr>
            <p:txBody>
              <a:bodyPr wrap="square">
                <a:spAutoFit/>
              </a:bodyPr>
              <a:lstStyle/>
              <a:p>
                <a:pPr marL="285750" lvl="0" indent="-285750">
                  <a:buFont typeface="Arial" panose="020B0604020202020204" pitchFamily="34" charset="0"/>
                  <a:buChar char="•"/>
                </a:pPr>
                <a:r>
                  <a:rPr lang="en-AU" sz="1600" b="1" dirty="0">
                    <a:latin typeface="Arial" panose="020B0604020202020204" pitchFamily="34" charset="0"/>
                    <a:cs typeface="Arial" panose="020B0604020202020204" pitchFamily="34" charset="0"/>
                  </a:rPr>
                  <a:t>He initialisation (Good for </a:t>
                </a:r>
                <a:r>
                  <a:rPr lang="en-AU" sz="1600" b="1" dirty="0" err="1">
                    <a:latin typeface="Arial" panose="020B0604020202020204" pitchFamily="34" charset="0"/>
                    <a:cs typeface="Arial" panose="020B0604020202020204" pitchFamily="34" charset="0"/>
                  </a:rPr>
                  <a:t>Relu</a:t>
                </a:r>
                <a:r>
                  <a:rPr lang="en-AU" sz="1600" b="1" dirty="0">
                    <a:latin typeface="Arial" panose="020B0604020202020204" pitchFamily="34" charset="0"/>
                    <a:cs typeface="Arial" panose="020B0604020202020204" pitchFamily="34" charset="0"/>
                  </a:rPr>
                  <a:t> activations)</a:t>
                </a:r>
                <a:br>
                  <a:rPr lang="en-AU" sz="1600" b="1" dirty="0">
                    <a:latin typeface="Arial" panose="020B0604020202020204" pitchFamily="34" charset="0"/>
                    <a:cs typeface="Arial" panose="020B0604020202020204" pitchFamily="34" charset="0"/>
                  </a:rPr>
                </a:br>
                <a:endParaRPr lang="en-AU" sz="16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AU" dirty="0"/>
                  <a:t>(</a:t>
                </a:r>
                <a:r>
                  <a:rPr lang="en-AU" u="sng" dirty="0">
                    <a:hlinkClick r:id="rId5"/>
                  </a:rPr>
                  <a:t>Source</a:t>
                </a:r>
                <a:r>
                  <a:rPr lang="en-AU" dirty="0"/>
                  <a:t> He at al., 2015)</a:t>
                </a:r>
                <a:br>
                  <a:rPr lang="en-AU" dirty="0"/>
                </a:br>
                <a:endParaRPr lang="en-AU" dirty="0"/>
              </a:p>
              <a:p>
                <a:pPr marL="742950" lvl="1" indent="-285750">
                  <a:buFont typeface="Arial" panose="020B0604020202020204" pitchFamily="34" charset="0"/>
                  <a:buChar char="•"/>
                </a:pPr>
                <a:r>
                  <a:rPr lang="en-AU" dirty="0"/>
                  <a:t>Similar to above but multiply by </a:t>
                </a:r>
                <a14:m>
                  <m:oMath xmlns:m="http://schemas.openxmlformats.org/officeDocument/2006/math">
                    <m:rad>
                      <m:radPr>
                        <m:degHide m:val="on"/>
                        <m:ctrlPr>
                          <a:rPr lang="en-AU" i="1">
                            <a:latin typeface="Cambria Math" panose="02040503050406030204" pitchFamily="18" charset="0"/>
                          </a:rPr>
                        </m:ctrlPr>
                      </m:radPr>
                      <m:deg/>
                      <m:e>
                        <m:f>
                          <m:fPr>
                            <m:ctrlPr>
                              <a:rPr lang="en-AU" i="1">
                                <a:latin typeface="Cambria Math" panose="02040503050406030204" pitchFamily="18" charset="0"/>
                              </a:rPr>
                            </m:ctrlPr>
                          </m:fPr>
                          <m:num>
                            <m:r>
                              <a:rPr lang="en-AU" b="0" i="1" smtClean="0">
                                <a:latin typeface="Cambria Math" panose="02040503050406030204" pitchFamily="18" charset="0"/>
                              </a:rPr>
                              <m:t>2</m:t>
                            </m:r>
                          </m:num>
                          <m:den>
                            <m:r>
                              <a:rPr lang="en-AU" i="1">
                                <a:latin typeface="Cambria Math" panose="02040503050406030204" pitchFamily="18" charset="0"/>
                              </a:rPr>
                              <m:t>𝑛𝑖</m:t>
                            </m:r>
                          </m:den>
                        </m:f>
                      </m:e>
                    </m:rad>
                  </m:oMath>
                </a14:m>
                <a:endParaRPr lang="en-AU" dirty="0"/>
              </a:p>
            </p:txBody>
          </p:sp>
        </mc:Choice>
        <mc:Fallback xmlns="">
          <p:sp>
            <p:nvSpPr>
              <p:cNvPr id="10" name="Rectangle 9">
                <a:extLst>
                  <a:ext uri="{FF2B5EF4-FFF2-40B4-BE49-F238E27FC236}">
                    <a16:creationId xmlns:a16="http://schemas.microsoft.com/office/drawing/2014/main" id="{2D71C607-377D-FD47-A54E-9BAC8A5C0EB7}"/>
                  </a:ext>
                </a:extLst>
              </p:cNvPr>
              <p:cNvSpPr>
                <a:spLocks noRot="1" noChangeAspect="1" noMove="1" noResize="1" noEditPoints="1" noAdjustHandles="1" noChangeArrowheads="1" noChangeShapeType="1" noTextEdit="1"/>
              </p:cNvSpPr>
              <p:nvPr/>
            </p:nvSpPr>
            <p:spPr>
              <a:xfrm>
                <a:off x="317936" y="3675116"/>
                <a:ext cx="5158837" cy="1702454"/>
              </a:xfrm>
              <a:prstGeom prst="rect">
                <a:avLst/>
              </a:prstGeom>
              <a:blipFill>
                <a:blip r:embed="rId6"/>
                <a:stretch>
                  <a:fillRect l="-246"/>
                </a:stretch>
              </a:blipFill>
            </p:spPr>
            <p:txBody>
              <a:bodyPr/>
              <a:lstStyle/>
              <a:p>
                <a:r>
                  <a:rPr lang="en-US">
                    <a:noFill/>
                  </a:rPr>
                  <a:t> </a:t>
                </a:r>
              </a:p>
            </p:txBody>
          </p:sp>
        </mc:Fallback>
      </mc:AlternateContent>
    </p:spTree>
    <p:extLst>
      <p:ext uri="{BB962C8B-B14F-4D97-AF65-F5344CB8AC3E}">
        <p14:creationId xmlns:p14="http://schemas.microsoft.com/office/powerpoint/2010/main" val="229760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9492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Creating a loss function (cross-entropy)</a:t>
            </a:r>
            <a:endParaRPr lang="en-US" dirty="0"/>
          </a:p>
        </p:txBody>
      </p:sp>
      <p:sp>
        <p:nvSpPr>
          <p:cNvPr id="9" name="Google Shape;406;p45">
            <a:extLst>
              <a:ext uri="{FF2B5EF4-FFF2-40B4-BE49-F238E27FC236}">
                <a16:creationId xmlns:a16="http://schemas.microsoft.com/office/drawing/2014/main" id="{53866F2A-1371-2140-9A7B-A77E15FA36B8}"/>
              </a:ext>
            </a:extLst>
          </p:cNvPr>
          <p:cNvSpPr txBox="1">
            <a:spLocks/>
          </p:cNvSpPr>
          <p:nvPr/>
        </p:nvSpPr>
        <p:spPr>
          <a:xfrm>
            <a:off x="463550" y="1430339"/>
            <a:ext cx="5801783" cy="6355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Let us consider a binary outcome, then we can use a sigmoid loss function</a:t>
            </a:r>
          </a:p>
        </p:txBody>
      </p:sp>
      <p:graphicFrame>
        <p:nvGraphicFramePr>
          <p:cNvPr id="3" name="Object 2">
            <a:extLst>
              <a:ext uri="{FF2B5EF4-FFF2-40B4-BE49-F238E27FC236}">
                <a16:creationId xmlns:a16="http://schemas.microsoft.com/office/drawing/2014/main" id="{8284328C-118C-9144-B6D3-3DC6F7595107}"/>
              </a:ext>
            </a:extLst>
          </p:cNvPr>
          <p:cNvGraphicFramePr>
            <a:graphicFrameLocks noChangeAspect="1"/>
          </p:cNvGraphicFramePr>
          <p:nvPr>
            <p:extLst>
              <p:ext uri="{D42A27DB-BD31-4B8C-83A1-F6EECF244321}">
                <p14:modId xmlns:p14="http://schemas.microsoft.com/office/powerpoint/2010/main" val="3173972019"/>
              </p:ext>
            </p:extLst>
          </p:nvPr>
        </p:nvGraphicFramePr>
        <p:xfrm>
          <a:off x="739775" y="2447925"/>
          <a:ext cx="5727700" cy="520700"/>
        </p:xfrm>
        <a:graphic>
          <a:graphicData uri="http://schemas.openxmlformats.org/presentationml/2006/ole">
            <mc:AlternateContent xmlns:mc="http://schemas.openxmlformats.org/markup-compatibility/2006">
              <mc:Choice xmlns:v="urn:schemas-microsoft-com:vml" Requires="v">
                <p:oleObj spid="_x0000_s31770" name="Document" r:id="rId4" imgW="5727700" imgH="520700" progId="Word.Document.12">
                  <p:embed/>
                </p:oleObj>
              </mc:Choice>
              <mc:Fallback>
                <p:oleObj name="Document" r:id="rId4" imgW="5727700" imgH="520700" progId="Word.Document.12">
                  <p:embed/>
                  <p:pic>
                    <p:nvPicPr>
                      <p:cNvPr id="3" name="Object 2">
                        <a:extLst>
                          <a:ext uri="{FF2B5EF4-FFF2-40B4-BE49-F238E27FC236}">
                            <a16:creationId xmlns:a16="http://schemas.microsoft.com/office/drawing/2014/main" id="{8284328C-118C-9144-B6D3-3DC6F7595107}"/>
                          </a:ext>
                        </a:extLst>
                      </p:cNvPr>
                      <p:cNvPicPr/>
                      <p:nvPr/>
                    </p:nvPicPr>
                    <p:blipFill>
                      <a:blip r:embed="rId5"/>
                      <a:stretch>
                        <a:fillRect/>
                      </a:stretch>
                    </p:blipFill>
                    <p:spPr>
                      <a:xfrm>
                        <a:off x="739775" y="2447925"/>
                        <a:ext cx="5727700" cy="520700"/>
                      </a:xfrm>
                      <a:prstGeom prst="rect">
                        <a:avLst/>
                      </a:prstGeom>
                    </p:spPr>
                  </p:pic>
                </p:oleObj>
              </mc:Fallback>
            </mc:AlternateContent>
          </a:graphicData>
        </a:graphic>
      </p:graphicFrame>
      <p:pic>
        <p:nvPicPr>
          <p:cNvPr id="6" name="Picture 5" descr="Image result for logistic function">
            <a:extLst>
              <a:ext uri="{FF2B5EF4-FFF2-40B4-BE49-F238E27FC236}">
                <a16:creationId xmlns:a16="http://schemas.microsoft.com/office/drawing/2014/main" id="{96ED84D8-D0F4-D149-AC83-C072AF537E97}"/>
              </a:ext>
            </a:extLst>
          </p:cNvPr>
          <p:cNvPicPr/>
          <p:nvPr/>
        </p:nvPicPr>
        <p:blipFill>
          <a:blip r:embed="rId6" r:link="rId7" cstate="screen">
            <a:extLst>
              <a:ext uri="{28A0092B-C50C-407E-A947-70E740481C1C}">
                <a14:useLocalDpi xmlns:a14="http://schemas.microsoft.com/office/drawing/2010/main"/>
              </a:ext>
            </a:extLst>
          </a:blip>
          <a:srcRect/>
          <a:stretch>
            <a:fillRect/>
          </a:stretch>
        </p:blipFill>
        <p:spPr bwMode="auto">
          <a:xfrm>
            <a:off x="6600508" y="1121822"/>
            <a:ext cx="2209442" cy="1456266"/>
          </a:xfrm>
          <a:prstGeom prst="rect">
            <a:avLst/>
          </a:prstGeom>
          <a:noFill/>
          <a:ln w="28575">
            <a:solidFill>
              <a:srgbClr val="7030A0"/>
            </a:solidFill>
          </a:ln>
        </p:spPr>
      </p:pic>
      <mc:AlternateContent xmlns:mc="http://schemas.openxmlformats.org/markup-compatibility/2006" xmlns:a14="http://schemas.microsoft.com/office/drawing/2010/main">
        <mc:Choice Requires="a14">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463550" y="2858735"/>
                <a:ext cx="8180917" cy="33413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Consider if Y=1 </a:t>
                </a:r>
              </a:p>
              <a:p>
                <a:pPr marL="800100" lvl="1" indent="-342900" algn="l">
                  <a:spcBef>
                    <a:spcPts val="0"/>
                  </a:spcBef>
                  <a:buClr>
                    <a:schemeClr val="dk1"/>
                  </a:buClr>
                  <a:buSzPts val="1800"/>
                  <a:buFont typeface="Arial" panose="020B0604020202020204" pitchFamily="34" charset="0"/>
                  <a:buChar char="•"/>
                </a:pPr>
                <a14:m>
                  <m:oMath xmlns:m="http://schemas.openxmlformats.org/officeDocument/2006/math">
                    <m:d>
                      <m:dPr>
                        <m:ctrlPr>
                          <a:rPr lang="en-AU" sz="2000" i="1">
                            <a:solidFill>
                              <a:schemeClr val="tx1"/>
                            </a:solidFill>
                            <a:latin typeface="Cambria Math" panose="02040503050406030204" pitchFamily="18" charset="0"/>
                          </a:rPr>
                        </m:ctrlPr>
                      </m:dPr>
                      <m:e>
                        <m:r>
                          <a:rPr lang="en-AU" sz="2000">
                            <a:solidFill>
                              <a:schemeClr val="tx1"/>
                            </a:solidFill>
                            <a:latin typeface="Cambria Math" panose="02040503050406030204" pitchFamily="18" charset="0"/>
                          </a:rPr>
                          <m:t>1−</m:t>
                        </m:r>
                        <m:r>
                          <a:rPr lang="en-AU" sz="2000">
                            <a:solidFill>
                              <a:schemeClr val="tx1"/>
                            </a:solidFill>
                            <a:latin typeface="Cambria Math" panose="02040503050406030204" pitchFamily="18" charset="0"/>
                          </a:rPr>
                          <m:t>𝑦</m:t>
                        </m:r>
                      </m:e>
                    </m:d>
                    <m:func>
                      <m:funcPr>
                        <m:ctrlPr>
                          <a:rPr lang="en-AU" sz="2000" i="1">
                            <a:solidFill>
                              <a:schemeClr val="tx1"/>
                            </a:solidFill>
                            <a:latin typeface="Cambria Math" panose="02040503050406030204" pitchFamily="18" charset="0"/>
                          </a:rPr>
                        </m:ctrlPr>
                      </m:funcPr>
                      <m:fName>
                        <m:r>
                          <a:rPr lang="en-AU" sz="2000">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r>
                              <a:rPr lang="en-AU" sz="2000">
                                <a:solidFill>
                                  <a:schemeClr val="tx1"/>
                                </a:solidFill>
                                <a:latin typeface="Cambria Math" panose="02040503050406030204" pitchFamily="18" charset="0"/>
                              </a:rPr>
                              <m:t>1−</m:t>
                            </m:r>
                            <m:acc>
                              <m:accPr>
                                <m:chr m:val="̂"/>
                                <m:ctrlPr>
                                  <a:rPr lang="en-AU" sz="2000" i="1">
                                    <a:solidFill>
                                      <a:schemeClr val="tx1"/>
                                    </a:solidFill>
                                    <a:latin typeface="Cambria Math" panose="02040503050406030204" pitchFamily="18" charset="0"/>
                                  </a:rPr>
                                </m:ctrlPr>
                              </m:accPr>
                              <m:e>
                                <m:r>
                                  <a:rPr lang="en-AU" sz="2000">
                                    <a:solidFill>
                                      <a:schemeClr val="tx1"/>
                                    </a:solidFill>
                                    <a:latin typeface="Cambria Math" panose="02040503050406030204" pitchFamily="18" charset="0"/>
                                  </a:rPr>
                                  <m:t>𝑌</m:t>
                                </m:r>
                                <m:r>
                                  <a:rPr lang="en-AU" sz="2000">
                                    <a:solidFill>
                                      <a:schemeClr val="tx1"/>
                                    </a:solidFill>
                                    <a:latin typeface="Cambria Math" panose="02040503050406030204" pitchFamily="18" charset="0"/>
                                  </a:rPr>
                                  <m:t> </m:t>
                                </m:r>
                              </m:e>
                            </m:acc>
                          </m:e>
                        </m:d>
                      </m:e>
                    </m:func>
                    <m:r>
                      <a:rPr lang="en-AU" sz="2000">
                        <a:solidFill>
                          <a:schemeClr val="tx1"/>
                        </a:solidFill>
                        <a:latin typeface="Cambria Math" panose="02040503050406030204" pitchFamily="18" charset="0"/>
                      </a:rPr>
                      <m:t>)</m:t>
                    </m:r>
                  </m:oMath>
                </a14:m>
                <a:r>
                  <a:rPr lang="en-AU" sz="2000" dirty="0">
                    <a:solidFill>
                      <a:schemeClr val="tx1"/>
                    </a:solidFill>
                  </a:rPr>
                  <a:t>  becomes 0</a:t>
                </a:r>
              </a:p>
              <a:p>
                <a:pPr marL="800100" lvl="1" indent="-342900" algn="l">
                  <a:spcBef>
                    <a:spcPts val="0"/>
                  </a:spcBef>
                  <a:buClr>
                    <a:schemeClr val="dk1"/>
                  </a:buClr>
                  <a:buSzPts val="1800"/>
                  <a:buFont typeface="Arial" panose="020B0604020202020204" pitchFamily="34" charset="0"/>
                  <a:buChar char="•"/>
                </a:pPr>
                <a:r>
                  <a:rPr lang="en-AU" sz="2000" dirty="0">
                    <a:solidFill>
                      <a:schemeClr val="tx1"/>
                    </a:solidFill>
                  </a:rPr>
                  <a:t>We are left with </a:t>
                </a:r>
                <a14:m>
                  <m:oMath xmlns:m="http://schemas.openxmlformats.org/officeDocument/2006/math">
                    <m:r>
                      <a:rPr lang="en-AU" sz="2000" b="0" i="1" smtClean="0">
                        <a:solidFill>
                          <a:schemeClr val="tx1"/>
                        </a:solidFill>
                        <a:latin typeface="Cambria Math" panose="02040503050406030204" pitchFamily="18" charset="0"/>
                      </a:rPr>
                      <m:t>− </m:t>
                    </m:r>
                    <m:r>
                      <a:rPr lang="en-AU" sz="2000" i="1" smtClean="0">
                        <a:solidFill>
                          <a:schemeClr val="tx1"/>
                        </a:solidFill>
                        <a:latin typeface="Cambria Math" panose="02040503050406030204" pitchFamily="18" charset="0"/>
                      </a:rPr>
                      <m:t>(1)</m:t>
                    </m:r>
                    <m:func>
                      <m:funcPr>
                        <m:ctrlPr>
                          <a:rPr lang="en-AU" sz="2000" i="1">
                            <a:solidFill>
                              <a:schemeClr val="tx1"/>
                            </a:solidFill>
                            <a:latin typeface="Cambria Math" panose="02040503050406030204" pitchFamily="18" charset="0"/>
                          </a:rPr>
                        </m:ctrlPr>
                      </m:funcPr>
                      <m:fName>
                        <m:r>
                          <a:rPr lang="en-AU" sz="2000" i="1">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e>
                        </m:d>
                      </m:e>
                    </m:func>
                  </m:oMath>
                </a14:m>
                <a:endParaRPr lang="en-AU" sz="2000" dirty="0">
                  <a:solidFill>
                    <a:schemeClr val="tx1"/>
                  </a:solidFill>
                </a:endParaRPr>
              </a:p>
              <a:p>
                <a:pPr marL="800100" lvl="1"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would be </a:t>
                </a:r>
                <a14:m>
                  <m:oMath xmlns:m="http://schemas.openxmlformats.org/officeDocument/2006/math">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oMath>
                </a14:m>
                <a:r>
                  <a:rPr lang="en-US" sz="2000" dirty="0">
                    <a:solidFill>
                      <a:schemeClr val="tx1"/>
                    </a:solidFill>
                    <a:latin typeface="Arial"/>
                    <a:ea typeface="Arial"/>
                    <a:cs typeface="Arial"/>
                    <a:sym typeface="Arial"/>
                  </a:rPr>
                  <a:t> when we are really sure it IS? (0.999?)</a:t>
                </a:r>
              </a:p>
              <a:p>
                <a:pPr marL="1257300" lvl="2"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log(0.990) = Zero!</a:t>
                </a: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Consider if Y=0 </a:t>
                </a:r>
              </a:p>
              <a:p>
                <a:pPr marL="800100" lvl="1" indent="-342900" algn="l">
                  <a:spcBef>
                    <a:spcPts val="0"/>
                  </a:spcBef>
                  <a:buClr>
                    <a:schemeClr val="dk1"/>
                  </a:buClr>
                  <a:buSzPts val="1800"/>
                  <a:buFont typeface="Arial" panose="020B0604020202020204" pitchFamily="34" charset="0"/>
                  <a:buChar char="•"/>
                </a:pPr>
                <a14:m>
                  <m:oMath xmlns:m="http://schemas.openxmlformats.org/officeDocument/2006/math">
                    <m:func>
                      <m:funcPr>
                        <m:ctrlPr>
                          <a:rPr lang="en-AU" sz="1600" i="1" smtClean="0">
                            <a:solidFill>
                              <a:schemeClr val="tx1"/>
                            </a:solidFill>
                            <a:latin typeface="Cambria Math" panose="02040503050406030204" pitchFamily="18" charset="0"/>
                          </a:rPr>
                        </m:ctrlPr>
                      </m:funcPr>
                      <m:fName>
                        <m:r>
                          <a:rPr lang="en-AU" sz="1600" b="0" i="1" smtClean="0">
                            <a:solidFill>
                              <a:schemeClr val="tx1"/>
                            </a:solidFill>
                            <a:latin typeface="Cambria Math" panose="02040503050406030204" pitchFamily="18" charset="0"/>
                          </a:rPr>
                          <m:t>−(</m:t>
                        </m:r>
                        <m:r>
                          <a:rPr lang="en-AU" sz="1600" b="0" i="1" smtClean="0">
                            <a:solidFill>
                              <a:schemeClr val="tx1"/>
                            </a:solidFill>
                            <a:latin typeface="Cambria Math" panose="02040503050406030204" pitchFamily="18" charset="0"/>
                          </a:rPr>
                          <m:t>𝑦𝑙𝑜𝑔</m:t>
                        </m:r>
                      </m:fName>
                      <m:e>
                        <m:acc>
                          <m:accPr>
                            <m:chr m:val="̂"/>
                            <m:ctrlPr>
                              <a:rPr lang="en-AU" sz="1600" i="1" smtClean="0">
                                <a:solidFill>
                                  <a:schemeClr val="tx1"/>
                                </a:solidFill>
                                <a:latin typeface="Cambria Math" panose="02040503050406030204" pitchFamily="18" charset="0"/>
                              </a:rPr>
                            </m:ctrlPr>
                          </m:accPr>
                          <m:e>
                            <m:r>
                              <a:rPr lang="en-AU" sz="1600" b="0" i="1" smtClean="0">
                                <a:solidFill>
                                  <a:schemeClr val="tx1"/>
                                </a:solidFill>
                                <a:latin typeface="Cambria Math" panose="02040503050406030204" pitchFamily="18" charset="0"/>
                              </a:rPr>
                              <m:t>𝑌</m:t>
                            </m:r>
                          </m:e>
                        </m:acc>
                        <m:r>
                          <a:rPr lang="en-AU" sz="1600" b="0" i="1" smtClean="0">
                            <a:solidFill>
                              <a:schemeClr val="tx1"/>
                            </a:solidFill>
                            <a:latin typeface="Cambria Math" panose="02040503050406030204" pitchFamily="18" charset="0"/>
                          </a:rPr>
                          <m:t>)</m:t>
                        </m:r>
                      </m:e>
                    </m:func>
                  </m:oMath>
                </a14:m>
                <a:r>
                  <a:rPr lang="en-AU" sz="1600" dirty="0">
                    <a:solidFill>
                      <a:schemeClr val="tx1"/>
                    </a:solidFill>
                  </a:rPr>
                  <a:t>  becomes 0</a:t>
                </a:r>
              </a:p>
              <a:p>
                <a:pPr marL="800100" lvl="1" indent="-342900" algn="l">
                  <a:spcBef>
                    <a:spcPts val="0"/>
                  </a:spcBef>
                  <a:buClr>
                    <a:schemeClr val="dk1"/>
                  </a:buClr>
                  <a:buSzPts val="1800"/>
                  <a:buFont typeface="Arial" panose="020B0604020202020204" pitchFamily="34" charset="0"/>
                  <a:buChar char="•"/>
                </a:pPr>
                <a:r>
                  <a:rPr lang="en-AU" sz="2000" dirty="0">
                    <a:solidFill>
                      <a:schemeClr val="tx1"/>
                    </a:solidFill>
                  </a:rPr>
                  <a:t>We are left with </a:t>
                </a:r>
                <a14:m>
                  <m:oMath xmlns:m="http://schemas.openxmlformats.org/officeDocument/2006/math">
                    <m:r>
                      <a:rPr lang="en-AU" sz="2000" b="0" i="0" smtClean="0">
                        <a:solidFill>
                          <a:schemeClr val="tx1"/>
                        </a:solidFill>
                        <a:latin typeface="Cambria Math" panose="02040503050406030204" pitchFamily="18" charset="0"/>
                      </a:rPr>
                      <m:t>−(1)</m:t>
                    </m:r>
                    <m:func>
                      <m:funcPr>
                        <m:ctrlPr>
                          <a:rPr lang="en-AU" sz="2000" i="1">
                            <a:solidFill>
                              <a:schemeClr val="tx1"/>
                            </a:solidFill>
                            <a:latin typeface="Cambria Math" panose="02040503050406030204" pitchFamily="18" charset="0"/>
                          </a:rPr>
                        </m:ctrlPr>
                      </m:funcPr>
                      <m:fName>
                        <m:r>
                          <a:rPr lang="en-AU" sz="2000" i="1">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r>
                              <a:rPr lang="en-AU" sz="2000" i="1">
                                <a:solidFill>
                                  <a:schemeClr val="tx1"/>
                                </a:solidFill>
                                <a:latin typeface="Cambria Math" panose="02040503050406030204" pitchFamily="18" charset="0"/>
                              </a:rPr>
                              <m:t>1−</m:t>
                            </m:r>
                            <m:acc>
                              <m:accPr>
                                <m:chr m:val="̂"/>
                                <m:ctrlPr>
                                  <a:rPr lang="en-AU" sz="2000" i="1">
                                    <a:solidFill>
                                      <a:schemeClr val="tx1"/>
                                    </a:solidFill>
                                    <a:latin typeface="Cambria Math" panose="02040503050406030204" pitchFamily="18" charset="0"/>
                                  </a:rPr>
                                </m:ctrlPr>
                              </m:accPr>
                              <m:e>
                                <m:r>
                                  <a:rPr lang="en-AU" sz="2000" b="0" i="1" smtClean="0">
                                    <a:solidFill>
                                      <a:schemeClr val="tx1"/>
                                    </a:solidFill>
                                    <a:latin typeface="Cambria Math" panose="02040503050406030204" pitchFamily="18" charset="0"/>
                                  </a:rPr>
                                  <m:t>𝑌</m:t>
                                </m:r>
                              </m:e>
                            </m:acc>
                          </m:e>
                        </m:d>
                      </m:e>
                    </m:func>
                  </m:oMath>
                </a14:m>
                <a:endParaRPr lang="en-AU" sz="2000" dirty="0">
                  <a:solidFill>
                    <a:schemeClr val="tx1"/>
                  </a:solidFill>
                </a:endParaRPr>
              </a:p>
              <a:p>
                <a:pPr marL="800100" lvl="1"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would be </a:t>
                </a:r>
                <a14:m>
                  <m:oMath xmlns:m="http://schemas.openxmlformats.org/officeDocument/2006/math">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oMath>
                </a14:m>
                <a:r>
                  <a:rPr lang="en-US" sz="2000" dirty="0">
                    <a:solidFill>
                      <a:schemeClr val="tx1"/>
                    </a:solidFill>
                    <a:latin typeface="Arial"/>
                    <a:ea typeface="Arial"/>
                    <a:cs typeface="Arial"/>
                    <a:sym typeface="Arial"/>
                  </a:rPr>
                  <a:t> when we are really sure it ISN’T? (0.001?)</a:t>
                </a:r>
              </a:p>
              <a:p>
                <a:pPr marL="1257300" lvl="2"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log(0.999) = Zero!</a:t>
                </a:r>
              </a:p>
              <a:p>
                <a:pPr marL="1257300" lvl="2"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mc:Choice>
        <mc:Fallback xmlns="">
          <p:sp>
            <p:nvSpPr>
              <p:cNvPr id="8" name="Google Shape;406;p45">
                <a:extLst>
                  <a:ext uri="{FF2B5EF4-FFF2-40B4-BE49-F238E27FC236}">
                    <a16:creationId xmlns:a16="http://schemas.microsoft.com/office/drawing/2014/main" id="{8DA32812-B244-AB4A-943C-09AF69C661E2}"/>
                  </a:ext>
                </a:extLst>
              </p:cNvPr>
              <p:cNvSpPr txBox="1">
                <a:spLocks noRot="1" noChangeAspect="1" noMove="1" noResize="1" noEditPoints="1" noAdjustHandles="1" noChangeArrowheads="1" noChangeShapeType="1" noTextEdit="1"/>
              </p:cNvSpPr>
              <p:nvPr/>
            </p:nvSpPr>
            <p:spPr>
              <a:xfrm>
                <a:off x="463550" y="2858735"/>
                <a:ext cx="8180917" cy="3341323"/>
              </a:xfrm>
              <a:prstGeom prst="rect">
                <a:avLst/>
              </a:prstGeom>
              <a:blipFill>
                <a:blip r:embed="rId8"/>
                <a:stretch>
                  <a:fillRect l="-1550" t="-1136" b="-98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6768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Review of last week</a:t>
            </a:r>
          </a:p>
          <a:p>
            <a:pPr lvl="2"/>
            <a:r>
              <a:rPr lang="en-AU" dirty="0"/>
              <a:t>A bit more maths (Finish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a:solidFill>
                  <a:srgbClr val="8CB7C7"/>
                </a:solidFill>
                <a:latin typeface="Arial"/>
                <a:ea typeface="Arial"/>
                <a:cs typeface="Arial"/>
                <a:sym typeface="Arial"/>
              </a:rPr>
              <a:t>BACK-PROPAGATION</a:t>
            </a:r>
            <a:endParaRPr/>
          </a:p>
        </p:txBody>
      </p:sp>
      <p:sp>
        <p:nvSpPr>
          <p:cNvPr id="420" name="Google Shape;420;p47"/>
          <p:cNvSpPr txBox="1">
            <a:spLocks noGrp="1"/>
          </p:cNvSpPr>
          <p:nvPr>
            <p:ph type="body" idx="1"/>
          </p:nvPr>
        </p:nvSpPr>
        <p:spPr>
          <a:xfrm>
            <a:off x="666750" y="1557338"/>
            <a:ext cx="7810500" cy="46228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Once we have decided on a neural network architecture, the model boils down to a set of weights</a:t>
            </a:r>
            <a:br>
              <a:rPr lang="en-US" sz="1800" b="0" i="0" u="none" strike="noStrike" cap="none" dirty="0">
                <a:solidFill>
                  <a:schemeClr val="dk1"/>
                </a:solidFill>
                <a:latin typeface="Arial"/>
                <a:ea typeface="Arial"/>
                <a:cs typeface="Arial"/>
                <a:sym typeface="Arial"/>
              </a:rPr>
            </a:br>
            <a:endParaRPr dirty="0"/>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We cannot use </a:t>
            </a:r>
            <a:r>
              <a:rPr lang="en-US" sz="1800" b="0" i="0" u="none" strike="noStrike" cap="none" dirty="0" err="1">
                <a:solidFill>
                  <a:schemeClr val="dk1"/>
                </a:solidFill>
                <a:latin typeface="Arial"/>
                <a:ea typeface="Arial"/>
                <a:cs typeface="Arial"/>
                <a:sym typeface="Arial"/>
              </a:rPr>
              <a:t>optimisation</a:t>
            </a:r>
            <a:r>
              <a:rPr lang="en-US" sz="1800" b="0" i="0" u="none" strike="noStrike" cap="none" dirty="0">
                <a:solidFill>
                  <a:schemeClr val="dk1"/>
                </a:solidFill>
                <a:latin typeface="Arial"/>
                <a:ea typeface="Arial"/>
                <a:cs typeface="Arial"/>
                <a:sym typeface="Arial"/>
              </a:rPr>
              <a:t> methods from linear models to determine all these weights.  Why?</a:t>
            </a:r>
            <a:endParaRPr dirty="0"/>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We use the back-propagation algorithm instead:</a:t>
            </a:r>
            <a:endParaRPr dirty="0"/>
          </a:p>
          <a:p>
            <a:pPr marL="558900" marR="0" lvl="2" indent="-342900" algn="l" rtl="0">
              <a:lnSpc>
                <a:spcPct val="15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Find the error at the output layer (i.e. classification error, MSE)</a:t>
            </a:r>
            <a:endParaRPr dirty="0"/>
          </a:p>
          <a:p>
            <a:pPr marL="558900" marR="0" lvl="2" indent="-342900" algn="l" rtl="0">
              <a:lnSpc>
                <a:spcPct val="10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Use this error to adjust the weight between the last hidden layers and the output layer ➔ we </a:t>
            </a:r>
            <a:r>
              <a:rPr lang="en-US" sz="1800" b="0" i="1" u="none" strike="noStrike" cap="none" dirty="0">
                <a:solidFill>
                  <a:schemeClr val="dk1"/>
                </a:solidFill>
                <a:latin typeface="Arial"/>
                <a:ea typeface="Arial"/>
                <a:cs typeface="Arial"/>
                <a:sym typeface="Arial"/>
              </a:rPr>
              <a:t>back-propagate</a:t>
            </a:r>
            <a:r>
              <a:rPr lang="en-US" sz="1800" b="0" i="0" u="none" strike="noStrike" cap="none" dirty="0">
                <a:solidFill>
                  <a:schemeClr val="dk1"/>
                </a:solidFill>
                <a:latin typeface="Arial"/>
                <a:ea typeface="Arial"/>
                <a:cs typeface="Arial"/>
                <a:sym typeface="Arial"/>
              </a:rPr>
              <a:t> the error at the output layer to the hidden layer</a:t>
            </a:r>
            <a:endParaRPr dirty="0"/>
          </a:p>
          <a:p>
            <a:pPr marL="558900" marR="0" lvl="2" indent="-342900" algn="l" rtl="0">
              <a:lnSpc>
                <a:spcPct val="10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Repeat 1 and 2 until all hidden layers are updated</a:t>
            </a:r>
            <a:endParaRPr dirty="0"/>
          </a:p>
          <a:p>
            <a:pPr marL="285750" marR="0" lvl="1" indent="-13335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421" name="Google Shape;421;p4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Tree>
    <p:extLst>
      <p:ext uri="{BB962C8B-B14F-4D97-AF65-F5344CB8AC3E}">
        <p14:creationId xmlns:p14="http://schemas.microsoft.com/office/powerpoint/2010/main" val="270300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a:solidFill>
                  <a:srgbClr val="8CB7C7"/>
                </a:solidFill>
                <a:latin typeface="Arial"/>
                <a:ea typeface="Arial"/>
                <a:cs typeface="Arial"/>
                <a:sym typeface="Arial"/>
              </a:rPr>
              <a:t>BACK-PROPAGATION</a:t>
            </a:r>
            <a:endParaRPr/>
          </a:p>
        </p:txBody>
      </p:sp>
      <p:sp>
        <p:nvSpPr>
          <p:cNvPr id="457" name="Google Shape;457;p50"/>
          <p:cNvSpPr txBox="1">
            <a:spLocks noGrp="1"/>
          </p:cNvSpPr>
          <p:nvPr>
            <p:ph type="body" idx="1"/>
          </p:nvPr>
        </p:nvSpPr>
        <p:spPr>
          <a:xfrm>
            <a:off x="387305" y="804930"/>
            <a:ext cx="4541881" cy="2327381"/>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SzPts val="1800"/>
              <a:buFont typeface="Arial"/>
              <a:buNone/>
            </a:pPr>
            <a:r>
              <a:rPr lang="en-US" sz="1800" b="0" i="0" u="none" strike="noStrike" cap="none">
                <a:latin typeface="Arial"/>
                <a:ea typeface="Arial"/>
                <a:cs typeface="Arial"/>
                <a:sym typeface="Arial"/>
              </a:rPr>
              <a:t> </a:t>
            </a:r>
            <a:endParaRPr/>
          </a:p>
        </p:txBody>
      </p:sp>
      <p:sp>
        <p:nvSpPr>
          <p:cNvPr id="458" name="Google Shape;458;p50"/>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459" name="Google Shape;459;p50"/>
          <p:cNvSpPr txBox="1"/>
          <p:nvPr/>
        </p:nvSpPr>
        <p:spPr>
          <a:xfrm>
            <a:off x="2354072" y="3308566"/>
            <a:ext cx="5719472" cy="2879350"/>
          </a:xfrm>
          <a:prstGeom prst="rect">
            <a:avLst/>
          </a:prstGeom>
          <a:blipFill rotWithShape="1">
            <a:blip r:embed="rId4"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Arial"/>
                <a:ea typeface="Arial"/>
                <a:cs typeface="Arial"/>
                <a:sym typeface="Arial"/>
              </a:rPr>
              <a:t> </a:t>
            </a:r>
            <a:endParaRPr dirty="0"/>
          </a:p>
        </p:txBody>
      </p:sp>
      <p:sp>
        <p:nvSpPr>
          <p:cNvPr id="460" name="Google Shape;460;p50"/>
          <p:cNvSpPr/>
          <p:nvPr/>
        </p:nvSpPr>
        <p:spPr>
          <a:xfrm>
            <a:off x="4886325" y="904875"/>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X</a:t>
            </a:r>
            <a:endParaRPr/>
          </a:p>
        </p:txBody>
      </p:sp>
      <p:sp>
        <p:nvSpPr>
          <p:cNvPr id="461" name="Google Shape;461;p50"/>
          <p:cNvSpPr/>
          <p:nvPr/>
        </p:nvSpPr>
        <p:spPr>
          <a:xfrm>
            <a:off x="4886324" y="1569467"/>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Y</a:t>
            </a:r>
            <a:endParaRPr/>
          </a:p>
        </p:txBody>
      </p:sp>
      <p:sp>
        <p:nvSpPr>
          <p:cNvPr id="462" name="Google Shape;462;p50"/>
          <p:cNvSpPr/>
          <p:nvPr/>
        </p:nvSpPr>
        <p:spPr>
          <a:xfrm>
            <a:off x="4929186" y="223406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Z</a:t>
            </a:r>
            <a:endParaRPr/>
          </a:p>
        </p:txBody>
      </p:sp>
      <p:sp>
        <p:nvSpPr>
          <p:cNvPr id="463" name="Google Shape;463;p50"/>
          <p:cNvSpPr/>
          <p:nvPr/>
        </p:nvSpPr>
        <p:spPr>
          <a:xfrm>
            <a:off x="5783090" y="1256124"/>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a:t>
            </a:r>
            <a:endParaRPr/>
          </a:p>
        </p:txBody>
      </p:sp>
      <p:cxnSp>
        <p:nvCxnSpPr>
          <p:cNvPr id="464" name="Google Shape;464;p50"/>
          <p:cNvCxnSpPr>
            <a:stCxn id="460" idx="6"/>
            <a:endCxn id="463" idx="1"/>
          </p:cNvCxnSpPr>
          <p:nvPr/>
        </p:nvCxnSpPr>
        <p:spPr>
          <a:xfrm>
            <a:off x="5334000" y="1104452"/>
            <a:ext cx="514800" cy="210000"/>
          </a:xfrm>
          <a:prstGeom prst="straightConnector1">
            <a:avLst/>
          </a:prstGeom>
          <a:noFill/>
          <a:ln w="28575" cap="flat" cmpd="sng">
            <a:solidFill>
              <a:srgbClr val="FF0000"/>
            </a:solidFill>
            <a:prstDash val="solid"/>
            <a:round/>
            <a:headEnd type="none" w="sm" len="sm"/>
            <a:tailEnd type="triangle" w="med" len="med"/>
          </a:ln>
        </p:spPr>
      </p:cxnSp>
      <p:cxnSp>
        <p:nvCxnSpPr>
          <p:cNvPr id="465" name="Google Shape;465;p50"/>
          <p:cNvCxnSpPr>
            <a:stCxn id="461" idx="6"/>
            <a:endCxn id="463" idx="2"/>
          </p:cNvCxnSpPr>
          <p:nvPr/>
        </p:nvCxnSpPr>
        <p:spPr>
          <a:xfrm rot="10800000" flipH="1">
            <a:off x="5333999" y="1455844"/>
            <a:ext cx="449100" cy="313200"/>
          </a:xfrm>
          <a:prstGeom prst="straightConnector1">
            <a:avLst/>
          </a:prstGeom>
          <a:noFill/>
          <a:ln w="28575" cap="flat" cmpd="sng">
            <a:solidFill>
              <a:srgbClr val="FF0000"/>
            </a:solidFill>
            <a:prstDash val="solid"/>
            <a:round/>
            <a:headEnd type="none" w="sm" len="sm"/>
            <a:tailEnd type="triangle" w="med" len="med"/>
          </a:ln>
        </p:spPr>
      </p:cxnSp>
      <p:sp>
        <p:nvSpPr>
          <p:cNvPr id="466" name="Google Shape;466;p50"/>
          <p:cNvSpPr/>
          <p:nvPr/>
        </p:nvSpPr>
        <p:spPr>
          <a:xfrm>
            <a:off x="6452070" y="157787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B</a:t>
            </a:r>
            <a:endParaRPr/>
          </a:p>
        </p:txBody>
      </p:sp>
      <p:cxnSp>
        <p:nvCxnSpPr>
          <p:cNvPr id="467" name="Google Shape;467;p50"/>
          <p:cNvCxnSpPr>
            <a:stCxn id="462" idx="6"/>
            <a:endCxn id="466" idx="3"/>
          </p:cNvCxnSpPr>
          <p:nvPr/>
        </p:nvCxnSpPr>
        <p:spPr>
          <a:xfrm rot="10800000" flipH="1">
            <a:off x="5376861" y="1918537"/>
            <a:ext cx="1140900" cy="515100"/>
          </a:xfrm>
          <a:prstGeom prst="straightConnector1">
            <a:avLst/>
          </a:prstGeom>
          <a:noFill/>
          <a:ln w="28575" cap="flat" cmpd="sng">
            <a:solidFill>
              <a:srgbClr val="FF0000"/>
            </a:solidFill>
            <a:prstDash val="solid"/>
            <a:round/>
            <a:headEnd type="none" w="sm" len="sm"/>
            <a:tailEnd type="triangle" w="med" len="med"/>
          </a:ln>
        </p:spPr>
      </p:cxnSp>
      <p:cxnSp>
        <p:nvCxnSpPr>
          <p:cNvPr id="468" name="Google Shape;468;p50"/>
          <p:cNvCxnSpPr>
            <a:stCxn id="463" idx="6"/>
            <a:endCxn id="466" idx="1"/>
          </p:cNvCxnSpPr>
          <p:nvPr/>
        </p:nvCxnSpPr>
        <p:spPr>
          <a:xfrm>
            <a:off x="6230765" y="1455701"/>
            <a:ext cx="286800" cy="180600"/>
          </a:xfrm>
          <a:prstGeom prst="straightConnector1">
            <a:avLst/>
          </a:prstGeom>
          <a:noFill/>
          <a:ln w="28575" cap="flat" cmpd="sng">
            <a:solidFill>
              <a:srgbClr val="FF0000"/>
            </a:solidFill>
            <a:prstDash val="solid"/>
            <a:round/>
            <a:headEnd type="none" w="sm" len="sm"/>
            <a:tailEnd type="triangle" w="med" len="med"/>
          </a:ln>
        </p:spPr>
      </p:cxnSp>
      <p:sp>
        <p:nvSpPr>
          <p:cNvPr id="469" name="Google Shape;469;p50"/>
          <p:cNvSpPr/>
          <p:nvPr/>
        </p:nvSpPr>
        <p:spPr>
          <a:xfrm>
            <a:off x="7334807" y="157787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F</a:t>
            </a:r>
            <a:endParaRPr/>
          </a:p>
        </p:txBody>
      </p:sp>
      <p:cxnSp>
        <p:nvCxnSpPr>
          <p:cNvPr id="470" name="Google Shape;470;p50"/>
          <p:cNvCxnSpPr>
            <a:stCxn id="466" idx="6"/>
            <a:endCxn id="469" idx="2"/>
          </p:cNvCxnSpPr>
          <p:nvPr/>
        </p:nvCxnSpPr>
        <p:spPr>
          <a:xfrm>
            <a:off x="6899745" y="1777447"/>
            <a:ext cx="435000" cy="0"/>
          </a:xfrm>
          <a:prstGeom prst="straightConnector1">
            <a:avLst/>
          </a:prstGeom>
          <a:noFill/>
          <a:ln w="28575" cap="flat" cmpd="sng">
            <a:solidFill>
              <a:srgbClr val="FF0000"/>
            </a:solidFill>
            <a:prstDash val="solid"/>
            <a:round/>
            <a:headEnd type="none" w="sm" len="sm"/>
            <a:tailEnd type="triangle" w="med" len="med"/>
          </a:ln>
        </p:spPr>
      </p:cxnSp>
      <p:sp>
        <p:nvSpPr>
          <p:cNvPr id="471" name="Google Shape;471;p50"/>
          <p:cNvSpPr txBox="1"/>
          <p:nvPr/>
        </p:nvSpPr>
        <p:spPr>
          <a:xfrm>
            <a:off x="6102176" y="954724"/>
            <a:ext cx="2392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a:t>
            </a:r>
            <a:endParaRPr/>
          </a:p>
        </p:txBody>
      </p:sp>
      <p:sp>
        <p:nvSpPr>
          <p:cNvPr id="472" name="Google Shape;472;p50"/>
          <p:cNvSpPr txBox="1"/>
          <p:nvPr/>
        </p:nvSpPr>
        <p:spPr>
          <a:xfrm>
            <a:off x="6776084" y="1248072"/>
            <a:ext cx="2392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a:t>
            </a:r>
            <a:endParaRPr/>
          </a:p>
        </p:txBody>
      </p:sp>
      <p:sp>
        <p:nvSpPr>
          <p:cNvPr id="473" name="Google Shape;473;p50"/>
          <p:cNvSpPr txBox="1"/>
          <p:nvPr/>
        </p:nvSpPr>
        <p:spPr>
          <a:xfrm>
            <a:off x="7616346" y="1218880"/>
            <a:ext cx="4571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^2</a:t>
            </a:r>
            <a:endParaRPr/>
          </a:p>
        </p:txBody>
      </p:sp>
      <p:sp>
        <p:nvSpPr>
          <p:cNvPr id="474" name="Google Shape;474;p50"/>
          <p:cNvSpPr/>
          <p:nvPr/>
        </p:nvSpPr>
        <p:spPr>
          <a:xfrm>
            <a:off x="7844945" y="1636325"/>
            <a:ext cx="981073" cy="307777"/>
          </a:xfrm>
          <a:prstGeom prst="rect">
            <a:avLst/>
          </a:prstGeom>
          <a:blipFill rotWithShape="1">
            <a:blip r:embed="rId5"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Tree>
    <p:extLst>
      <p:ext uri="{BB962C8B-B14F-4D97-AF65-F5344CB8AC3E}">
        <p14:creationId xmlns:p14="http://schemas.microsoft.com/office/powerpoint/2010/main" val="51649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BACK-PROPAGATION for Matrices</a:t>
            </a:r>
            <a:endParaRPr dirty="0"/>
          </a:p>
        </p:txBody>
      </p:sp>
      <p:sp>
        <p:nvSpPr>
          <p:cNvPr id="481" name="Google Shape;481;p5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26" name="Google Shape;427;p48">
            <a:extLst>
              <a:ext uri="{FF2B5EF4-FFF2-40B4-BE49-F238E27FC236}">
                <a16:creationId xmlns:a16="http://schemas.microsoft.com/office/drawing/2014/main" id="{72E4740F-68C4-C747-9601-EB9316FA25E1}"/>
              </a:ext>
            </a:extLst>
          </p:cNvPr>
          <p:cNvSpPr txBox="1">
            <a:spLocks/>
          </p:cNvSpPr>
          <p:nvPr/>
        </p:nvSpPr>
        <p:spPr>
          <a:xfrm>
            <a:off x="490390" y="1338543"/>
            <a:ext cx="7810500" cy="3425962"/>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50000"/>
              </a:lnSpc>
              <a:spcAft>
                <a:spcPts val="0"/>
              </a:spcAft>
              <a:buClr>
                <a:schemeClr val="dk1"/>
              </a:buClr>
              <a:buSzPts val="1800"/>
              <a:buFont typeface="Arial"/>
              <a:buChar char="•"/>
            </a:pPr>
            <a:r>
              <a:rPr lang="en-AU" dirty="0">
                <a:solidFill>
                  <a:schemeClr val="dk1"/>
                </a:solidFill>
                <a:latin typeface="Arial"/>
                <a:ea typeface="Arial"/>
                <a:cs typeface="Arial"/>
                <a:sym typeface="Arial"/>
              </a:rPr>
              <a:t>What if we don’t have scalars but have matrices?</a:t>
            </a:r>
          </a:p>
          <a:p>
            <a:pPr>
              <a:lnSpc>
                <a:spcPct val="150000"/>
              </a:lnSpc>
              <a:spcAft>
                <a:spcPts val="0"/>
              </a:spcAft>
              <a:buClr>
                <a:schemeClr val="dk1"/>
              </a:buClr>
              <a:buSzPts val="1800"/>
            </a:pPr>
            <a:endParaRPr lang="en-AU" dirty="0">
              <a:solidFill>
                <a:schemeClr val="dk1"/>
              </a:solidFill>
              <a:latin typeface="Arial"/>
              <a:ea typeface="Arial"/>
              <a:cs typeface="Arial"/>
              <a:sym typeface="Arial"/>
            </a:endParaRPr>
          </a:p>
          <a:p>
            <a:pPr algn="ctr">
              <a:lnSpc>
                <a:spcPct val="150000"/>
              </a:lnSpc>
              <a:spcAft>
                <a:spcPts val="0"/>
              </a:spcAft>
              <a:buClr>
                <a:schemeClr val="dk1"/>
              </a:buClr>
              <a:buSzPts val="1800"/>
            </a:pPr>
            <a:r>
              <a:rPr lang="en-AU" dirty="0">
                <a:solidFill>
                  <a:schemeClr val="dk1"/>
                </a:solidFill>
                <a:latin typeface="Arial"/>
                <a:ea typeface="Arial"/>
                <a:cs typeface="Arial"/>
                <a:sym typeface="Arial"/>
              </a:rPr>
              <a:t>Everything holds true, except we now get a </a:t>
            </a:r>
            <a:r>
              <a:rPr lang="en-AU" b="1" dirty="0" err="1">
                <a:solidFill>
                  <a:srgbClr val="FF0000"/>
                </a:solidFill>
                <a:latin typeface="Arial"/>
                <a:ea typeface="Arial"/>
                <a:cs typeface="Arial"/>
                <a:sym typeface="Arial"/>
              </a:rPr>
              <a:t>jacobian</a:t>
            </a:r>
            <a:r>
              <a:rPr lang="en-AU" b="1" dirty="0">
                <a:solidFill>
                  <a:srgbClr val="FF0000"/>
                </a:solidFill>
                <a:latin typeface="Arial"/>
                <a:ea typeface="Arial"/>
                <a:cs typeface="Arial"/>
                <a:sym typeface="Arial"/>
              </a:rPr>
              <a:t> matrix </a:t>
            </a:r>
            <a:r>
              <a:rPr lang="en-AU" dirty="0">
                <a:latin typeface="Arial"/>
                <a:ea typeface="Arial"/>
                <a:cs typeface="Arial"/>
                <a:sym typeface="Arial"/>
              </a:rPr>
              <a:t>(first order partial derivatives of the weight matrices with respect to the loss function)</a:t>
            </a:r>
            <a:br>
              <a:rPr lang="en-AU" dirty="0">
                <a:latin typeface="Arial"/>
                <a:ea typeface="Arial"/>
                <a:cs typeface="Arial"/>
                <a:sym typeface="Arial"/>
              </a:rPr>
            </a:br>
            <a:endParaRPr lang="en-AU" dirty="0">
              <a:latin typeface="Arial"/>
              <a:ea typeface="Arial"/>
              <a:cs typeface="Arial"/>
              <a:sym typeface="Arial"/>
            </a:endParaRPr>
          </a:p>
          <a:p>
            <a:pPr marL="285750" indent="-285750">
              <a:lnSpc>
                <a:spcPct val="150000"/>
              </a:lnSpc>
              <a:spcAft>
                <a:spcPts val="0"/>
              </a:spcAft>
              <a:buClr>
                <a:schemeClr val="dk1"/>
              </a:buClr>
              <a:buSzPts val="1800"/>
              <a:buFont typeface="Arial"/>
              <a:buChar char="•"/>
            </a:pPr>
            <a:r>
              <a:rPr lang="en-AU" dirty="0">
                <a:latin typeface="Arial"/>
                <a:ea typeface="Arial"/>
                <a:cs typeface="Arial"/>
                <a:sym typeface="Arial"/>
              </a:rPr>
              <a:t>An example computational graph:</a:t>
            </a:r>
          </a:p>
          <a:p>
            <a:pPr marL="501750" lvl="2" indent="-285750">
              <a:lnSpc>
                <a:spcPct val="150000"/>
              </a:lnSpc>
              <a:spcAft>
                <a:spcPts val="0"/>
              </a:spcAft>
              <a:buClr>
                <a:schemeClr val="dk1"/>
              </a:buClr>
              <a:buSzPts val="1800"/>
              <a:buFont typeface="Arial"/>
              <a:buChar char="•"/>
            </a:pPr>
            <a:r>
              <a:rPr lang="en-AU" b="1" dirty="0">
                <a:solidFill>
                  <a:schemeClr val="tx2"/>
                </a:solidFill>
                <a:latin typeface="Arial"/>
                <a:ea typeface="Arial"/>
                <a:cs typeface="Arial"/>
                <a:sym typeface="Arial"/>
              </a:rPr>
              <a:t>Matrix multiplication </a:t>
            </a:r>
            <a:r>
              <a:rPr lang="en-AU" dirty="0">
                <a:latin typeface="Arial"/>
                <a:ea typeface="Arial"/>
                <a:cs typeface="Arial"/>
                <a:sym typeface="Arial"/>
              </a:rPr>
              <a:t>(then)</a:t>
            </a:r>
          </a:p>
          <a:p>
            <a:pPr marL="501750" lvl="2" indent="-285750">
              <a:lnSpc>
                <a:spcPct val="150000"/>
              </a:lnSpc>
              <a:spcAft>
                <a:spcPts val="0"/>
              </a:spcAft>
              <a:buClr>
                <a:schemeClr val="dk1"/>
              </a:buClr>
              <a:buSzPts val="1800"/>
              <a:buFont typeface="Arial"/>
              <a:buChar char="•"/>
            </a:pPr>
            <a:r>
              <a:rPr lang="en-AU" b="1" dirty="0">
                <a:solidFill>
                  <a:srgbClr val="0070C0"/>
                </a:solidFill>
                <a:latin typeface="Arial"/>
                <a:ea typeface="Arial"/>
                <a:cs typeface="Arial"/>
                <a:sym typeface="Arial"/>
              </a:rPr>
              <a:t>L2 transformation </a:t>
            </a:r>
            <a:r>
              <a:rPr lang="en-AU" dirty="0">
                <a:latin typeface="Arial"/>
                <a:ea typeface="Arial"/>
                <a:cs typeface="Arial"/>
                <a:sym typeface="Arial"/>
              </a:rPr>
              <a:t>(sum of the square of each element) v</a:t>
            </a:r>
          </a:p>
        </p:txBody>
      </p:sp>
      <p:graphicFrame>
        <p:nvGraphicFramePr>
          <p:cNvPr id="2" name="Object 1">
            <a:extLst>
              <a:ext uri="{FF2B5EF4-FFF2-40B4-BE49-F238E27FC236}">
                <a16:creationId xmlns:a16="http://schemas.microsoft.com/office/drawing/2014/main" id="{0BF1FCE2-1535-4D47-83AB-97D8BD60A90F}"/>
              </a:ext>
            </a:extLst>
          </p:cNvPr>
          <p:cNvGraphicFramePr>
            <a:graphicFrameLocks noChangeAspect="1"/>
          </p:cNvGraphicFramePr>
          <p:nvPr>
            <p:extLst>
              <p:ext uri="{D42A27DB-BD31-4B8C-83A1-F6EECF244321}">
                <p14:modId xmlns:p14="http://schemas.microsoft.com/office/powerpoint/2010/main" val="2915804780"/>
              </p:ext>
            </p:extLst>
          </p:nvPr>
        </p:nvGraphicFramePr>
        <p:xfrm>
          <a:off x="2274807" y="4888898"/>
          <a:ext cx="5727700" cy="1092200"/>
        </p:xfrm>
        <a:graphic>
          <a:graphicData uri="http://schemas.openxmlformats.org/presentationml/2006/ole">
            <mc:AlternateContent xmlns:mc="http://schemas.openxmlformats.org/markup-compatibility/2006">
              <mc:Choice xmlns:v="urn:schemas-microsoft-com:vml" Requires="v">
                <p:oleObj spid="_x0000_s14387" name="Document" r:id="rId4" imgW="5727700" imgH="1092200" progId="Word.Document.12">
                  <p:embed/>
                </p:oleObj>
              </mc:Choice>
              <mc:Fallback>
                <p:oleObj name="Document" r:id="rId4" imgW="5727700" imgH="1092200" progId="Word.Document.12">
                  <p:embed/>
                  <p:pic>
                    <p:nvPicPr>
                      <p:cNvPr id="0" name=""/>
                      <p:cNvPicPr/>
                      <p:nvPr/>
                    </p:nvPicPr>
                    <p:blipFill>
                      <a:blip r:embed="rId5"/>
                      <a:stretch>
                        <a:fillRect/>
                      </a:stretch>
                    </p:blipFill>
                    <p:spPr>
                      <a:xfrm>
                        <a:off x="2274807" y="4888898"/>
                        <a:ext cx="5727700" cy="1092200"/>
                      </a:xfrm>
                      <a:prstGeom prst="rect">
                        <a:avLst/>
                      </a:prstGeom>
                    </p:spPr>
                  </p:pic>
                </p:oleObj>
              </mc:Fallback>
            </mc:AlternateContent>
          </a:graphicData>
        </a:graphic>
      </p:graphicFrame>
    </p:spTree>
    <p:extLst>
      <p:ext uri="{BB962C8B-B14F-4D97-AF65-F5344CB8AC3E}">
        <p14:creationId xmlns:p14="http://schemas.microsoft.com/office/powerpoint/2010/main" val="258078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Jacobian walkthrough (backwards)</a:t>
            </a:r>
            <a:endParaRPr dirty="0"/>
          </a:p>
        </p:txBody>
      </p:sp>
      <p:sp>
        <p:nvSpPr>
          <p:cNvPr id="481" name="Google Shape;481;p5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82;p51">
            <a:extLst>
              <a:ext uri="{FF2B5EF4-FFF2-40B4-BE49-F238E27FC236}">
                <a16:creationId xmlns:a16="http://schemas.microsoft.com/office/drawing/2014/main" id="{C081E587-E7E5-0C4E-9DF0-88FF43B00405}"/>
              </a:ext>
            </a:extLst>
          </p:cNvPr>
          <p:cNvSpPr/>
          <p:nvPr/>
        </p:nvSpPr>
        <p:spPr>
          <a:xfrm>
            <a:off x="3529114" y="261499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Arial"/>
                <a:cs typeface="Arial"/>
                <a:sym typeface="Arial"/>
              </a:rPr>
              <a:t>W</a:t>
            </a:r>
            <a:endParaRPr dirty="0"/>
          </a:p>
        </p:txBody>
      </p:sp>
      <p:sp>
        <p:nvSpPr>
          <p:cNvPr id="8" name="Google Shape;484;p51">
            <a:extLst>
              <a:ext uri="{FF2B5EF4-FFF2-40B4-BE49-F238E27FC236}">
                <a16:creationId xmlns:a16="http://schemas.microsoft.com/office/drawing/2014/main" id="{40D83278-3192-E64F-9183-D02340791007}"/>
              </a:ext>
            </a:extLst>
          </p:cNvPr>
          <p:cNvSpPr/>
          <p:nvPr/>
        </p:nvSpPr>
        <p:spPr>
          <a:xfrm>
            <a:off x="3250030" y="3863329"/>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x</a:t>
            </a:r>
            <a:endParaRPr dirty="0"/>
          </a:p>
        </p:txBody>
      </p:sp>
      <p:sp>
        <p:nvSpPr>
          <p:cNvPr id="9" name="Google Shape;485;p51">
            <a:extLst>
              <a:ext uri="{FF2B5EF4-FFF2-40B4-BE49-F238E27FC236}">
                <a16:creationId xmlns:a16="http://schemas.microsoft.com/office/drawing/2014/main" id="{A67ED1EC-C36C-0640-BD89-4F8D93965FED}"/>
              </a:ext>
            </a:extLst>
          </p:cNvPr>
          <p:cNvSpPr/>
          <p:nvPr/>
        </p:nvSpPr>
        <p:spPr>
          <a:xfrm>
            <a:off x="4234514" y="337375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Arial"/>
                <a:cs typeface="Arial"/>
                <a:sym typeface="Arial"/>
              </a:rPr>
              <a:t>Q</a:t>
            </a:r>
            <a:endParaRPr dirty="0"/>
          </a:p>
        </p:txBody>
      </p:sp>
      <p:cxnSp>
        <p:nvCxnSpPr>
          <p:cNvPr id="11" name="Google Shape;490;p51">
            <a:extLst>
              <a:ext uri="{FF2B5EF4-FFF2-40B4-BE49-F238E27FC236}">
                <a16:creationId xmlns:a16="http://schemas.microsoft.com/office/drawing/2014/main" id="{4F31880C-596A-C049-A772-161130323A01}"/>
              </a:ext>
            </a:extLst>
          </p:cNvPr>
          <p:cNvCxnSpPr>
            <a:cxnSpLocks/>
          </p:cNvCxnSpPr>
          <p:nvPr/>
        </p:nvCxnSpPr>
        <p:spPr>
          <a:xfrm>
            <a:off x="4778442" y="3582955"/>
            <a:ext cx="725261" cy="0"/>
          </a:xfrm>
          <a:prstGeom prst="straightConnector1">
            <a:avLst/>
          </a:prstGeom>
          <a:noFill/>
          <a:ln w="28575" cap="flat" cmpd="sng">
            <a:solidFill>
              <a:srgbClr val="FF0000"/>
            </a:solidFill>
            <a:prstDash val="solid"/>
            <a:round/>
            <a:headEnd type="none" w="sm" len="sm"/>
            <a:tailEnd type="triangle" w="med" len="med"/>
          </a:ln>
        </p:spPr>
      </p:cxnSp>
      <p:sp>
        <p:nvSpPr>
          <p:cNvPr id="12" name="Google Shape;491;p51">
            <a:extLst>
              <a:ext uri="{FF2B5EF4-FFF2-40B4-BE49-F238E27FC236}">
                <a16:creationId xmlns:a16="http://schemas.microsoft.com/office/drawing/2014/main" id="{A574C766-678C-8642-A5C2-AE0C447E48E1}"/>
              </a:ext>
            </a:extLst>
          </p:cNvPr>
          <p:cNvSpPr/>
          <p:nvPr/>
        </p:nvSpPr>
        <p:spPr>
          <a:xfrm>
            <a:off x="5584212" y="337375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F</a:t>
            </a:r>
            <a:endParaRPr dirty="0"/>
          </a:p>
        </p:txBody>
      </p:sp>
      <p:sp>
        <p:nvSpPr>
          <p:cNvPr id="15" name="Google Shape;494;p51">
            <a:extLst>
              <a:ext uri="{FF2B5EF4-FFF2-40B4-BE49-F238E27FC236}">
                <a16:creationId xmlns:a16="http://schemas.microsoft.com/office/drawing/2014/main" id="{9D4E99AC-1D8F-C641-BB6A-5A02C7DBF2A1}"/>
              </a:ext>
            </a:extLst>
          </p:cNvPr>
          <p:cNvSpPr txBox="1"/>
          <p:nvPr/>
        </p:nvSpPr>
        <p:spPr>
          <a:xfrm>
            <a:off x="4265289" y="2950282"/>
            <a:ext cx="3355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highlight>
                  <a:srgbClr val="FFFF00"/>
                </a:highlight>
                <a:latin typeface="Arial"/>
                <a:ea typeface="Arial"/>
                <a:cs typeface="Arial"/>
                <a:sym typeface="Arial"/>
              </a:rPr>
              <a:t>*</a:t>
            </a:r>
            <a:endParaRPr dirty="0"/>
          </a:p>
        </p:txBody>
      </p:sp>
      <p:sp>
        <p:nvSpPr>
          <p:cNvPr id="16" name="Google Shape;495;p51">
            <a:extLst>
              <a:ext uri="{FF2B5EF4-FFF2-40B4-BE49-F238E27FC236}">
                <a16:creationId xmlns:a16="http://schemas.microsoft.com/office/drawing/2014/main" id="{0724E5DB-5DE0-254D-9081-F6DDB6521A12}"/>
              </a:ext>
            </a:extLst>
          </p:cNvPr>
          <p:cNvSpPr txBox="1"/>
          <p:nvPr/>
        </p:nvSpPr>
        <p:spPr>
          <a:xfrm>
            <a:off x="5818474" y="3004421"/>
            <a:ext cx="4571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solidFill>
                  <a:schemeClr val="dk1"/>
                </a:solidFill>
                <a:highlight>
                  <a:srgbClr val="FFFF00"/>
                </a:highlight>
                <a:latin typeface="Arial"/>
                <a:ea typeface="Arial"/>
                <a:cs typeface="Arial"/>
                <a:sym typeface="Arial"/>
              </a:rPr>
              <a:t>L2</a:t>
            </a:r>
            <a:endParaRPr dirty="0"/>
          </a:p>
        </p:txBody>
      </p:sp>
      <p:sp>
        <p:nvSpPr>
          <p:cNvPr id="33" name="Google Shape;427;p48">
            <a:extLst>
              <a:ext uri="{FF2B5EF4-FFF2-40B4-BE49-F238E27FC236}">
                <a16:creationId xmlns:a16="http://schemas.microsoft.com/office/drawing/2014/main" id="{4127E8FD-79CB-FD4F-AA16-2AEEE36DBCC2}"/>
              </a:ext>
            </a:extLst>
          </p:cNvPr>
          <p:cNvSpPr txBox="1">
            <a:spLocks/>
          </p:cNvSpPr>
          <p:nvPr/>
        </p:nvSpPr>
        <p:spPr>
          <a:xfrm>
            <a:off x="6208626" y="3396660"/>
            <a:ext cx="1070159" cy="59925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0"/>
              </a:spcAft>
              <a:buClr>
                <a:schemeClr val="dk1"/>
              </a:buClr>
              <a:buSzPts val="1800"/>
            </a:pPr>
            <a:r>
              <a:rPr lang="en-AU" dirty="0">
                <a:solidFill>
                  <a:schemeClr val="dk1"/>
                </a:solidFill>
                <a:latin typeface="Arial"/>
                <a:ea typeface="Arial"/>
                <a:cs typeface="Arial"/>
                <a:sym typeface="Arial"/>
              </a:rPr>
              <a:t>f(</a:t>
            </a:r>
            <a:r>
              <a:rPr lang="en-AU" dirty="0" err="1">
                <a:solidFill>
                  <a:schemeClr val="dk1"/>
                </a:solidFill>
                <a:latin typeface="Arial"/>
                <a:ea typeface="Arial"/>
                <a:cs typeface="Arial"/>
                <a:sym typeface="Arial"/>
              </a:rPr>
              <a:t>x,W</a:t>
            </a:r>
            <a:r>
              <a:rPr lang="en-AU" dirty="0">
                <a:solidFill>
                  <a:schemeClr val="dk1"/>
                </a:solidFill>
                <a:latin typeface="Arial"/>
                <a:ea typeface="Arial"/>
                <a:cs typeface="Arial"/>
                <a:sym typeface="Arial"/>
              </a:rPr>
              <a:t>)</a:t>
            </a:r>
          </a:p>
        </p:txBody>
      </p:sp>
      <p:graphicFrame>
        <p:nvGraphicFramePr>
          <p:cNvPr id="34" name="Object 33">
            <a:extLst>
              <a:ext uri="{FF2B5EF4-FFF2-40B4-BE49-F238E27FC236}">
                <a16:creationId xmlns:a16="http://schemas.microsoft.com/office/drawing/2014/main" id="{656DEAA8-9152-3E48-B2E3-0DAE318B4CB9}"/>
              </a:ext>
            </a:extLst>
          </p:cNvPr>
          <p:cNvGraphicFramePr>
            <a:graphicFrameLocks noChangeAspect="1"/>
          </p:cNvGraphicFramePr>
          <p:nvPr/>
        </p:nvGraphicFramePr>
        <p:xfrm>
          <a:off x="2646773" y="1093978"/>
          <a:ext cx="5727700" cy="1092200"/>
        </p:xfrm>
        <a:graphic>
          <a:graphicData uri="http://schemas.openxmlformats.org/presentationml/2006/ole">
            <mc:AlternateContent xmlns:mc="http://schemas.openxmlformats.org/markup-compatibility/2006">
              <mc:Choice xmlns:v="urn:schemas-microsoft-com:vml" Requires="v">
                <p:oleObj spid="_x0000_s26670" name="Document" r:id="rId4" imgW="5727700" imgH="1092200" progId="Word.Document.12">
                  <p:embed/>
                </p:oleObj>
              </mc:Choice>
              <mc:Fallback>
                <p:oleObj name="Document" r:id="rId4" imgW="5727700" imgH="1092200" progId="Word.Document.12">
                  <p:embed/>
                  <p:pic>
                    <p:nvPicPr>
                      <p:cNvPr id="34" name="Object 33">
                        <a:extLst>
                          <a:ext uri="{FF2B5EF4-FFF2-40B4-BE49-F238E27FC236}">
                            <a16:creationId xmlns:a16="http://schemas.microsoft.com/office/drawing/2014/main" id="{656DEAA8-9152-3E48-B2E3-0DAE318B4CB9}"/>
                          </a:ext>
                        </a:extLst>
                      </p:cNvPr>
                      <p:cNvPicPr/>
                      <p:nvPr/>
                    </p:nvPicPr>
                    <p:blipFill>
                      <a:blip r:embed="rId5"/>
                      <a:stretch>
                        <a:fillRect/>
                      </a:stretch>
                    </p:blipFill>
                    <p:spPr>
                      <a:xfrm>
                        <a:off x="2646773" y="1093978"/>
                        <a:ext cx="5727700" cy="1092200"/>
                      </a:xfrm>
                      <a:prstGeom prst="rect">
                        <a:avLst/>
                      </a:prstGeom>
                    </p:spPr>
                  </p:pic>
                </p:oleObj>
              </mc:Fallback>
            </mc:AlternateContent>
          </a:graphicData>
        </a:graphic>
      </p:graphicFrame>
      <p:cxnSp>
        <p:nvCxnSpPr>
          <p:cNvPr id="35" name="Google Shape;490;p51">
            <a:extLst>
              <a:ext uri="{FF2B5EF4-FFF2-40B4-BE49-F238E27FC236}">
                <a16:creationId xmlns:a16="http://schemas.microsoft.com/office/drawing/2014/main" id="{90EA10D0-4ACB-404A-9605-766B38412587}"/>
              </a:ext>
            </a:extLst>
          </p:cNvPr>
          <p:cNvCxnSpPr>
            <a:cxnSpLocks/>
            <a:stCxn id="6" idx="5"/>
            <a:endCxn id="9" idx="1"/>
          </p:cNvCxnSpPr>
          <p:nvPr/>
        </p:nvCxnSpPr>
        <p:spPr>
          <a:xfrm>
            <a:off x="3911229" y="2955692"/>
            <a:ext cx="388845" cy="476516"/>
          </a:xfrm>
          <a:prstGeom prst="straightConnector1">
            <a:avLst/>
          </a:prstGeom>
          <a:noFill/>
          <a:ln w="28575" cap="flat" cmpd="sng">
            <a:solidFill>
              <a:srgbClr val="FF0000"/>
            </a:solidFill>
            <a:prstDash val="solid"/>
            <a:round/>
            <a:headEnd type="none" w="sm" len="sm"/>
            <a:tailEnd type="triangle" w="med" len="med"/>
          </a:ln>
        </p:spPr>
      </p:cxnSp>
      <p:cxnSp>
        <p:nvCxnSpPr>
          <p:cNvPr id="36" name="Google Shape;490;p51">
            <a:extLst>
              <a:ext uri="{FF2B5EF4-FFF2-40B4-BE49-F238E27FC236}">
                <a16:creationId xmlns:a16="http://schemas.microsoft.com/office/drawing/2014/main" id="{2BA8194C-DEB5-3E47-A3C8-D0CDAF2F578A}"/>
              </a:ext>
            </a:extLst>
          </p:cNvPr>
          <p:cNvCxnSpPr>
            <a:cxnSpLocks/>
            <a:stCxn id="8" idx="6"/>
            <a:endCxn id="9" idx="3"/>
          </p:cNvCxnSpPr>
          <p:nvPr/>
        </p:nvCxnSpPr>
        <p:spPr>
          <a:xfrm flipV="1">
            <a:off x="3697705" y="3714452"/>
            <a:ext cx="602369" cy="348454"/>
          </a:xfrm>
          <a:prstGeom prst="straightConnector1">
            <a:avLst/>
          </a:prstGeom>
          <a:noFill/>
          <a:ln w="28575" cap="flat" cmpd="sng">
            <a:solidFill>
              <a:srgbClr val="FF0000"/>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39" name="Google Shape;354;p40">
                <a:extLst>
                  <a:ext uri="{FF2B5EF4-FFF2-40B4-BE49-F238E27FC236}">
                    <a16:creationId xmlns:a16="http://schemas.microsoft.com/office/drawing/2014/main" id="{A149FB1B-0B12-0A4D-933E-D002E0FD8C72}"/>
                  </a:ext>
                </a:extLst>
              </p:cNvPr>
              <p:cNvSpPr txBox="1">
                <a:spLocks/>
              </p:cNvSpPr>
              <p:nvPr/>
            </p:nvSpPr>
            <p:spPr>
              <a:xfrm>
                <a:off x="1606125" y="1931569"/>
                <a:ext cx="1819175"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2"/>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𝟏</m:t>
                            </m:r>
                          </m:e>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𝟓</m:t>
                            </m:r>
                          </m:e>
                        </m:mr>
                        <m:mr>
                          <m:e>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𝟑</m:t>
                            </m:r>
                          </m:e>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𝟖</m:t>
                            </m:r>
                          </m:e>
                        </m:mr>
                      </m:m>
                    </m:oMath>
                  </m:oMathPara>
                </a14:m>
                <a:endParaRPr lang="en-AU" sz="2000" b="1" i="1" dirty="0">
                  <a:solidFill>
                    <a:srgbClr val="0070C0"/>
                  </a:solidFill>
                  <a:latin typeface="Cambria Math" panose="02040503050406030204" pitchFamily="18" charset="0"/>
                </a:endParaRPr>
              </a:p>
            </p:txBody>
          </p:sp>
        </mc:Choice>
        <mc:Fallback xmlns="">
          <p:sp>
            <p:nvSpPr>
              <p:cNvPr id="39" name="Google Shape;354;p40">
                <a:extLst>
                  <a:ext uri="{FF2B5EF4-FFF2-40B4-BE49-F238E27FC236}">
                    <a16:creationId xmlns:a16="http://schemas.microsoft.com/office/drawing/2014/main" id="{A149FB1B-0B12-0A4D-933E-D002E0FD8C72}"/>
                  </a:ext>
                </a:extLst>
              </p:cNvPr>
              <p:cNvSpPr txBox="1">
                <a:spLocks noRot="1" noChangeAspect="1" noMove="1" noResize="1" noEditPoints="1" noAdjustHandles="1" noChangeArrowheads="1" noChangeShapeType="1" noTextEdit="1"/>
              </p:cNvSpPr>
              <p:nvPr/>
            </p:nvSpPr>
            <p:spPr>
              <a:xfrm>
                <a:off x="1606125" y="1931569"/>
                <a:ext cx="1819175" cy="959475"/>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Google Shape;354;p40">
                <a:extLst>
                  <a:ext uri="{FF2B5EF4-FFF2-40B4-BE49-F238E27FC236}">
                    <a16:creationId xmlns:a16="http://schemas.microsoft.com/office/drawing/2014/main" id="{6F26E2DE-8481-434A-87AE-C92B06F801C5}"/>
                  </a:ext>
                </a:extLst>
              </p:cNvPr>
              <p:cNvSpPr txBox="1">
                <a:spLocks/>
              </p:cNvSpPr>
              <p:nvPr/>
            </p:nvSpPr>
            <p:spPr>
              <a:xfrm>
                <a:off x="1967072" y="3609867"/>
                <a:ext cx="1097280"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1"/>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m:t>
                            </m:r>
                          </m:e>
                        </m:mr>
                        <m:mr>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𝟒</m:t>
                            </m:r>
                          </m:e>
                        </m:mr>
                      </m:m>
                    </m:oMath>
                  </m:oMathPara>
                </a14:m>
                <a:endParaRPr lang="en-AU" sz="2000" b="1" i="1" dirty="0">
                  <a:solidFill>
                    <a:srgbClr val="0070C0"/>
                  </a:solidFill>
                  <a:latin typeface="Cambria Math" panose="02040503050406030204" pitchFamily="18" charset="0"/>
                </a:endParaRPr>
              </a:p>
            </p:txBody>
          </p:sp>
        </mc:Choice>
        <mc:Fallback xmlns="">
          <p:sp>
            <p:nvSpPr>
              <p:cNvPr id="40" name="Google Shape;354;p40">
                <a:extLst>
                  <a:ext uri="{FF2B5EF4-FFF2-40B4-BE49-F238E27FC236}">
                    <a16:creationId xmlns:a16="http://schemas.microsoft.com/office/drawing/2014/main" id="{6F26E2DE-8481-434A-87AE-C92B06F801C5}"/>
                  </a:ext>
                </a:extLst>
              </p:cNvPr>
              <p:cNvSpPr txBox="1">
                <a:spLocks noRot="1" noChangeAspect="1" noMove="1" noResize="1" noEditPoints="1" noAdjustHandles="1" noChangeArrowheads="1" noChangeShapeType="1" noTextEdit="1"/>
              </p:cNvSpPr>
              <p:nvPr/>
            </p:nvSpPr>
            <p:spPr>
              <a:xfrm>
                <a:off x="1967072" y="3609867"/>
                <a:ext cx="1097280" cy="959475"/>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Google Shape;354;p40">
                <a:extLst>
                  <a:ext uri="{FF2B5EF4-FFF2-40B4-BE49-F238E27FC236}">
                    <a16:creationId xmlns:a16="http://schemas.microsoft.com/office/drawing/2014/main" id="{CDC07095-1CD9-0745-A268-35227543B93A}"/>
                  </a:ext>
                </a:extLst>
              </p:cNvPr>
              <p:cNvSpPr txBox="1">
                <a:spLocks/>
              </p:cNvSpPr>
              <p:nvPr/>
            </p:nvSpPr>
            <p:spPr>
              <a:xfrm>
                <a:off x="4239771" y="2658653"/>
                <a:ext cx="1097280"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1"/>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𝟐𝟐</m:t>
                            </m:r>
                          </m:e>
                        </m:mr>
                        <m:mr>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𝟐𝟔</m:t>
                            </m:r>
                          </m:e>
                        </m:mr>
                      </m:m>
                    </m:oMath>
                  </m:oMathPara>
                </a14:m>
                <a:endParaRPr lang="en-AU" sz="2000" b="1" i="1" dirty="0">
                  <a:solidFill>
                    <a:srgbClr val="0070C0"/>
                  </a:solidFill>
                  <a:latin typeface="Cambria Math" panose="02040503050406030204" pitchFamily="18" charset="0"/>
                </a:endParaRPr>
              </a:p>
            </p:txBody>
          </p:sp>
        </mc:Choice>
        <mc:Fallback xmlns="">
          <p:sp>
            <p:nvSpPr>
              <p:cNvPr id="42" name="Google Shape;354;p40">
                <a:extLst>
                  <a:ext uri="{FF2B5EF4-FFF2-40B4-BE49-F238E27FC236}">
                    <a16:creationId xmlns:a16="http://schemas.microsoft.com/office/drawing/2014/main" id="{CDC07095-1CD9-0745-A268-35227543B93A}"/>
                  </a:ext>
                </a:extLst>
              </p:cNvPr>
              <p:cNvSpPr txBox="1">
                <a:spLocks noRot="1" noChangeAspect="1" noMove="1" noResize="1" noEditPoints="1" noAdjustHandles="1" noChangeArrowheads="1" noChangeShapeType="1" noTextEdit="1"/>
              </p:cNvSpPr>
              <p:nvPr/>
            </p:nvSpPr>
            <p:spPr>
              <a:xfrm>
                <a:off x="4239771" y="2658653"/>
                <a:ext cx="1097280" cy="959475"/>
              </a:xfrm>
              <a:prstGeom prst="rect">
                <a:avLst/>
              </a:prstGeom>
              <a:blipFill>
                <a:blip r:embed="rId8"/>
                <a:stretch>
                  <a:fillRect/>
                </a:stretch>
              </a:blipFill>
              <a:ln>
                <a:noFill/>
              </a:ln>
            </p:spPr>
            <p:txBody>
              <a:bodyPr/>
              <a:lstStyle/>
              <a:p>
                <a:r>
                  <a:rPr lang="en-US">
                    <a:noFill/>
                  </a:rPr>
                  <a:t> </a:t>
                </a:r>
              </a:p>
            </p:txBody>
          </p:sp>
        </mc:Fallback>
      </mc:AlternateContent>
      <p:sp>
        <p:nvSpPr>
          <p:cNvPr id="25" name="Google Shape;354;p40">
            <a:extLst>
              <a:ext uri="{FF2B5EF4-FFF2-40B4-BE49-F238E27FC236}">
                <a16:creationId xmlns:a16="http://schemas.microsoft.com/office/drawing/2014/main" id="{35FB53FC-709F-6242-833E-47862EF1BAE0}"/>
              </a:ext>
            </a:extLst>
          </p:cNvPr>
          <p:cNvSpPr txBox="1">
            <a:spLocks/>
          </p:cNvSpPr>
          <p:nvPr/>
        </p:nvSpPr>
        <p:spPr>
          <a:xfrm>
            <a:off x="5985126" y="3014147"/>
            <a:ext cx="1097280" cy="79951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r>
              <a:rPr lang="en-AU" sz="2000" b="1" dirty="0">
                <a:solidFill>
                  <a:srgbClr val="0070C0"/>
                </a:solidFill>
                <a:latin typeface="Cambria Math" panose="02040503050406030204" pitchFamily="18" charset="0"/>
              </a:rPr>
              <a:t>0.116</a:t>
            </a:r>
          </a:p>
        </p:txBody>
      </p:sp>
      <p:sp>
        <p:nvSpPr>
          <p:cNvPr id="24" name="Google Shape;354;p40">
            <a:extLst>
              <a:ext uri="{FF2B5EF4-FFF2-40B4-BE49-F238E27FC236}">
                <a16:creationId xmlns:a16="http://schemas.microsoft.com/office/drawing/2014/main" id="{4618AF9D-D942-EB45-A5AD-60B58243136B}"/>
              </a:ext>
            </a:extLst>
          </p:cNvPr>
          <p:cNvSpPr txBox="1">
            <a:spLocks/>
          </p:cNvSpPr>
          <p:nvPr/>
        </p:nvSpPr>
        <p:spPr>
          <a:xfrm>
            <a:off x="5985126" y="3863329"/>
            <a:ext cx="1376083" cy="399154"/>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r>
              <a:rPr lang="en-AU" sz="2000" b="1" dirty="0">
                <a:solidFill>
                  <a:srgbClr val="FF0000"/>
                </a:solidFill>
                <a:latin typeface="Cambria Math" panose="02040503050406030204" pitchFamily="18" charset="0"/>
              </a:rPr>
              <a:t>1.00</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9F73423-3C70-974C-A7B8-23F8FA556CE1}"/>
                  </a:ext>
                </a:extLst>
              </p:cNvPr>
              <p:cNvSpPr/>
              <p:nvPr/>
            </p:nvSpPr>
            <p:spPr>
              <a:xfrm>
                <a:off x="4600876" y="3814097"/>
                <a:ext cx="906337" cy="554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AU" b="1" i="1">
                              <a:solidFill>
                                <a:srgbClr val="FF0000"/>
                              </a:solidFill>
                              <a:latin typeface="Cambria Math" panose="02040503050406030204" pitchFamily="18" charset="0"/>
                            </a:rPr>
                          </m:ctrlPr>
                        </m:dPr>
                        <m:e>
                          <m:m>
                            <m:mPr>
                              <m:mcs>
                                <m:mc>
                                  <m:mcPr>
                                    <m:count m:val="1"/>
                                    <m:mcJc m:val="center"/>
                                  </m:mcPr>
                                </m:mc>
                              </m:mcs>
                              <m:ctrlPr>
                                <a:rPr lang="en-AU" b="1" i="1">
                                  <a:solidFill>
                                    <a:srgbClr val="FF0000"/>
                                  </a:solidFill>
                                  <a:latin typeface="Cambria Math" panose="02040503050406030204" pitchFamily="18" charset="0"/>
                                </a:rPr>
                              </m:ctrlPr>
                            </m:mPr>
                            <m:mr>
                              <m:e>
                                <m:r>
                                  <a:rPr lang="en-AU" b="1" i="1">
                                    <a:solidFill>
                                      <a:srgbClr val="FF0000"/>
                                    </a:solidFill>
                                    <a:latin typeface="Cambria Math" panose="02040503050406030204" pitchFamily="18" charset="0"/>
                                  </a:rPr>
                                  <m:t>𝟎</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𝟒𝟒</m:t>
                                </m:r>
                              </m:e>
                            </m:mr>
                            <m:mr>
                              <m:e>
                                <m:r>
                                  <a:rPr lang="en-AU" b="1" i="1">
                                    <a:solidFill>
                                      <a:srgbClr val="FF0000"/>
                                    </a:solidFill>
                                    <a:latin typeface="Cambria Math" panose="02040503050406030204" pitchFamily="18" charset="0"/>
                                  </a:rPr>
                                  <m:t>𝟎</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𝟓𝟐</m:t>
                                </m:r>
                              </m:e>
                            </m:mr>
                          </m:m>
                        </m:e>
                      </m:d>
                    </m:oMath>
                  </m:oMathPara>
                </a14:m>
                <a:endParaRPr lang="en-US" dirty="0"/>
              </a:p>
            </p:txBody>
          </p:sp>
        </mc:Choice>
        <mc:Fallback xmlns="">
          <p:sp>
            <p:nvSpPr>
              <p:cNvPr id="3" name="Rectangle 2">
                <a:extLst>
                  <a:ext uri="{FF2B5EF4-FFF2-40B4-BE49-F238E27FC236}">
                    <a16:creationId xmlns:a16="http://schemas.microsoft.com/office/drawing/2014/main" id="{49F73423-3C70-974C-A7B8-23F8FA556CE1}"/>
                  </a:ext>
                </a:extLst>
              </p:cNvPr>
              <p:cNvSpPr>
                <a:spLocks noRot="1" noChangeAspect="1" noMove="1" noResize="1" noEditPoints="1" noAdjustHandles="1" noChangeArrowheads="1" noChangeShapeType="1" noTextEdit="1"/>
              </p:cNvSpPr>
              <p:nvPr/>
            </p:nvSpPr>
            <p:spPr>
              <a:xfrm>
                <a:off x="4600876" y="3814097"/>
                <a:ext cx="906337" cy="554319"/>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9928AEF-D7B6-2C4A-A4EB-52A5657DF6D4}"/>
                  </a:ext>
                </a:extLst>
              </p:cNvPr>
              <p:cNvSpPr/>
              <p:nvPr/>
            </p:nvSpPr>
            <p:spPr>
              <a:xfrm>
                <a:off x="1703672" y="2761315"/>
                <a:ext cx="1887375" cy="554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a:solidFill>
                                <a:srgbClr val="FF0000"/>
                              </a:solidFill>
                              <a:latin typeface="Cambria Math" panose="02040503050406030204" pitchFamily="18" charset="0"/>
                            </a:rPr>
                          </m:ctrlPr>
                        </m:dPr>
                        <m:e>
                          <m:m>
                            <m:mPr>
                              <m:plcHide m:val="on"/>
                              <m:mcs>
                                <m:mc>
                                  <m:mcPr>
                                    <m:count m:val="1"/>
                                    <m:mcJc m:val="center"/>
                                  </m:mcPr>
                                </m:mc>
                              </m:mcs>
                              <m:ctrlPr>
                                <a:rPr lang="en-US" b="1" i="1">
                                  <a:solidFill>
                                    <a:srgbClr val="FF0000"/>
                                  </a:solidFill>
                                  <a:latin typeface="Cambria Math" panose="02040503050406030204" pitchFamily="18" charset="0"/>
                                </a:rPr>
                              </m:ctrlPr>
                            </m:mP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𝟎𝟖𝟖</m:t>
                                </m:r>
                              </m:e>
                            </m:m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𝟏𝟕𝟔</m:t>
                                </m:r>
                              </m:e>
                            </m:mr>
                          </m:m>
                          <m:r>
                            <a:rPr lang="en-US" b="1">
                              <a:solidFill>
                                <a:srgbClr val="FF0000"/>
                              </a:solidFill>
                              <a:latin typeface="Cambria Math" panose="02040503050406030204" pitchFamily="18" charset="0"/>
                            </a:rPr>
                            <m:t>    </m:t>
                          </m:r>
                          <m:m>
                            <m:mPr>
                              <m:plcHide m:val="on"/>
                              <m:mcs>
                                <m:mc>
                                  <m:mcPr>
                                    <m:count m:val="1"/>
                                    <m:mcJc m:val="center"/>
                                  </m:mcPr>
                                </m:mc>
                              </m:mcs>
                              <m:ctrlPr>
                                <a:rPr lang="en-US" b="1" i="1">
                                  <a:solidFill>
                                    <a:srgbClr val="FF0000"/>
                                  </a:solidFill>
                                  <a:latin typeface="Cambria Math" panose="02040503050406030204" pitchFamily="18" charset="0"/>
                                </a:rPr>
                              </m:ctrlPr>
                            </m:mP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𝟏𝟎𝟒</m:t>
                                </m:r>
                              </m:e>
                            </m:m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𝟐𝟎𝟖</m:t>
                                </m:r>
                              </m:e>
                            </m:mr>
                          </m:m>
                        </m:e>
                      </m:d>
                    </m:oMath>
                  </m:oMathPara>
                </a14:m>
                <a:endParaRPr lang="en-US" dirty="0"/>
              </a:p>
            </p:txBody>
          </p:sp>
        </mc:Choice>
        <mc:Fallback xmlns="">
          <p:sp>
            <p:nvSpPr>
              <p:cNvPr id="7" name="Rectangle 6">
                <a:extLst>
                  <a:ext uri="{FF2B5EF4-FFF2-40B4-BE49-F238E27FC236}">
                    <a16:creationId xmlns:a16="http://schemas.microsoft.com/office/drawing/2014/main" id="{F9928AEF-D7B6-2C4A-A4EB-52A5657DF6D4}"/>
                  </a:ext>
                </a:extLst>
              </p:cNvPr>
              <p:cNvSpPr>
                <a:spLocks noRot="1" noChangeAspect="1" noMove="1" noResize="1" noEditPoints="1" noAdjustHandles="1" noChangeArrowheads="1" noChangeShapeType="1" noTextEdit="1"/>
              </p:cNvSpPr>
              <p:nvPr/>
            </p:nvSpPr>
            <p:spPr>
              <a:xfrm>
                <a:off x="1703672" y="2761315"/>
                <a:ext cx="1887375" cy="554319"/>
              </a:xfrm>
              <a:prstGeom prst="rect">
                <a:avLst/>
              </a:prstGeom>
              <a:blipFill>
                <a:blip r:embed="rId10"/>
                <a:stretch>
                  <a:fillRect b="-4444"/>
                </a:stretch>
              </a:blipFill>
            </p:spPr>
            <p:txBody>
              <a:bodyPr/>
              <a:lstStyle/>
              <a:p>
                <a:r>
                  <a:rPr lang="en-US">
                    <a:noFill/>
                  </a:rPr>
                  <a:t> </a:t>
                </a:r>
              </a:p>
            </p:txBody>
          </p:sp>
        </mc:Fallback>
      </mc:AlternateContent>
      <p:sp>
        <p:nvSpPr>
          <p:cNvPr id="26" name="Google Shape;311;p30">
            <a:extLst>
              <a:ext uri="{FF2B5EF4-FFF2-40B4-BE49-F238E27FC236}">
                <a16:creationId xmlns:a16="http://schemas.microsoft.com/office/drawing/2014/main" id="{90AF4591-3C03-A74C-BD1C-82EC72C3E37C}"/>
              </a:ext>
            </a:extLst>
          </p:cNvPr>
          <p:cNvSpPr txBox="1"/>
          <p:nvPr/>
        </p:nvSpPr>
        <p:spPr>
          <a:xfrm>
            <a:off x="1787866" y="4766929"/>
            <a:ext cx="5981151" cy="1431024"/>
          </a:xfrm>
          <a:prstGeom prst="rect">
            <a:avLst/>
          </a:prstGeom>
          <a:solidFill>
            <a:schemeClr val="accent5">
              <a:lumMod val="40000"/>
              <a:lumOff val="60000"/>
            </a:schemeClr>
          </a:solidFill>
          <a:ln w="28575"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800" dirty="0"/>
              <a:t>Key takeaway: </a:t>
            </a:r>
          </a:p>
          <a:p>
            <a:pPr marR="0" lvl="0" algn="ctr" rtl="0">
              <a:spcBef>
                <a:spcPts val="0"/>
              </a:spcBef>
              <a:spcAft>
                <a:spcPts val="0"/>
              </a:spcAft>
            </a:pPr>
            <a:r>
              <a:rPr lang="en-AU" dirty="0"/>
              <a:t>The fundamental principle of the ‘Chain Rule’ can be applied to matrices in order to determine the influence of weight matrix elements on final output (loss)</a:t>
            </a:r>
            <a:endParaRPr sz="1800" dirty="0"/>
          </a:p>
        </p:txBody>
      </p:sp>
    </p:spTree>
    <p:extLst>
      <p:ext uri="{BB962C8B-B14F-4D97-AF65-F5344CB8AC3E}">
        <p14:creationId xmlns:p14="http://schemas.microsoft.com/office/powerpoint/2010/main" val="974374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weights - Gradient descent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3630A3F5-416A-1446-A229-E3A099FC43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5971" y="1120744"/>
            <a:ext cx="3446878" cy="2669473"/>
          </a:xfrm>
          <a:prstGeom prst="rect">
            <a:avLst/>
          </a:prstGeom>
        </p:spPr>
      </p:pic>
      <p:sp>
        <p:nvSpPr>
          <p:cNvPr id="7" name="Content Placeholder 2">
            <a:extLst>
              <a:ext uri="{FF2B5EF4-FFF2-40B4-BE49-F238E27FC236}">
                <a16:creationId xmlns:a16="http://schemas.microsoft.com/office/drawing/2014/main" id="{C410B9DE-471D-1F45-B270-8635D7ABD4D0}"/>
              </a:ext>
            </a:extLst>
          </p:cNvPr>
          <p:cNvSpPr>
            <a:spLocks noGrp="1"/>
          </p:cNvSpPr>
          <p:nvPr>
            <p:ph idx="1"/>
          </p:nvPr>
        </p:nvSpPr>
        <p:spPr>
          <a:xfrm>
            <a:off x="371151" y="1252537"/>
            <a:ext cx="4822850" cy="3319463"/>
          </a:xfrm>
        </p:spPr>
        <p:txBody>
          <a:bodyPr/>
          <a:lstStyle/>
          <a:p>
            <a:pPr marL="285750" indent="-285750">
              <a:buFont typeface="Arial" charset="0"/>
              <a:buChar char="•"/>
            </a:pPr>
            <a:r>
              <a:rPr lang="en-AU" dirty="0"/>
              <a:t>In multiple dimensions, the </a:t>
            </a:r>
            <a:r>
              <a:rPr lang="en-AU" b="1" dirty="0"/>
              <a:t>gradient</a:t>
            </a:r>
            <a:r>
              <a:rPr lang="en-AU" dirty="0"/>
              <a:t> is the vector of </a:t>
            </a:r>
            <a:r>
              <a:rPr lang="en-AU" b="1" dirty="0">
                <a:solidFill>
                  <a:srgbClr val="FF0000"/>
                </a:solidFill>
              </a:rPr>
              <a:t>partial derivatives</a:t>
            </a:r>
            <a:r>
              <a:rPr lang="en-AU" dirty="0"/>
              <a:t> along each dimension. </a:t>
            </a:r>
          </a:p>
          <a:p>
            <a:pPr marL="285750" indent="-285750">
              <a:buFont typeface="Arial" charset="0"/>
              <a:buChar char="•"/>
            </a:pPr>
            <a:r>
              <a:rPr lang="en-AU" dirty="0"/>
              <a:t>Think of it like a person standing somewhere in a valley of lots of ups and downs. Your goal is to find the lowest point (and efficiently!)</a:t>
            </a:r>
          </a:p>
          <a:p>
            <a:pPr marL="501750" lvl="2" indent="-285750">
              <a:buFont typeface="Arial" charset="0"/>
              <a:buChar char="•"/>
            </a:pPr>
            <a:r>
              <a:rPr lang="en-AU" dirty="0"/>
              <a:t>The height is the loss function, X-Y-Z are your parameters </a:t>
            </a:r>
          </a:p>
          <a:p>
            <a:pPr lvl="2" indent="0" algn="ctr">
              <a:buNone/>
            </a:pPr>
            <a:r>
              <a:rPr lang="en-AU" dirty="0"/>
              <a:t>	(do we have only 3 parameters? How many do we have?)</a:t>
            </a:r>
          </a:p>
        </p:txBody>
      </p:sp>
      <p:pic>
        <p:nvPicPr>
          <p:cNvPr id="6" name="Picture 5">
            <a:extLst>
              <a:ext uri="{FF2B5EF4-FFF2-40B4-BE49-F238E27FC236}">
                <a16:creationId xmlns:a16="http://schemas.microsoft.com/office/drawing/2014/main" id="{05851D0A-EDEB-884B-ABB0-F83EEBAA1497}"/>
              </a:ext>
            </a:extLst>
          </p:cNvPr>
          <p:cNvPicPr/>
          <p:nvPr/>
        </p:nvPicPr>
        <p:blipFill>
          <a:blip r:embed="rId3" cstate="email">
            <a:extLst>
              <a:ext uri="{28A0092B-C50C-407E-A947-70E740481C1C}">
                <a14:useLocalDpi xmlns:a14="http://schemas.microsoft.com/office/drawing/2010/main"/>
              </a:ext>
            </a:extLst>
          </a:blip>
          <a:stretch>
            <a:fillRect/>
          </a:stretch>
        </p:blipFill>
        <p:spPr>
          <a:xfrm>
            <a:off x="5655585" y="4040928"/>
            <a:ext cx="2787650" cy="1502410"/>
          </a:xfrm>
          <a:prstGeom prst="rect">
            <a:avLst/>
          </a:prstGeom>
        </p:spPr>
      </p:pic>
      <p:sp>
        <p:nvSpPr>
          <p:cNvPr id="9" name="Content Placeholder 2">
            <a:extLst>
              <a:ext uri="{FF2B5EF4-FFF2-40B4-BE49-F238E27FC236}">
                <a16:creationId xmlns:a16="http://schemas.microsoft.com/office/drawing/2014/main" id="{7237A466-4964-8B45-B8CF-3D3C97913F36}"/>
              </a:ext>
            </a:extLst>
          </p:cNvPr>
          <p:cNvSpPr txBox="1">
            <a:spLocks/>
          </p:cNvSpPr>
          <p:nvPr/>
        </p:nvSpPr>
        <p:spPr>
          <a:xfrm>
            <a:off x="432973" y="4681578"/>
            <a:ext cx="4822850" cy="157484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endParaRPr lang="en-AU" dirty="0"/>
          </a:p>
        </p:txBody>
      </p:sp>
      <p:sp>
        <p:nvSpPr>
          <p:cNvPr id="5" name="TextBox 4">
            <a:extLst>
              <a:ext uri="{FF2B5EF4-FFF2-40B4-BE49-F238E27FC236}">
                <a16:creationId xmlns:a16="http://schemas.microsoft.com/office/drawing/2014/main" id="{61A28ED8-E1A0-2D4E-B851-870FB02C808B}"/>
              </a:ext>
            </a:extLst>
          </p:cNvPr>
          <p:cNvSpPr txBox="1"/>
          <p:nvPr/>
        </p:nvSpPr>
        <p:spPr>
          <a:xfrm>
            <a:off x="371151" y="4614201"/>
            <a:ext cx="4371749" cy="2308324"/>
          </a:xfrm>
          <a:prstGeom prst="rect">
            <a:avLst/>
          </a:prstGeom>
          <a:noFill/>
        </p:spPr>
        <p:txBody>
          <a:bodyPr wrap="square" rtlCol="0">
            <a:spAutoFit/>
          </a:bodyPr>
          <a:lstStyle/>
          <a:p>
            <a:pPr marL="342900" indent="-342900">
              <a:buFont typeface="+mj-lt"/>
              <a:buAutoNum type="arabicPeriod"/>
            </a:pPr>
            <a:r>
              <a:rPr lang="en-AU" dirty="0"/>
              <a:t>Start somewhere</a:t>
            </a:r>
          </a:p>
          <a:p>
            <a:pPr marL="342900" indent="-342900">
              <a:buFont typeface="+mj-lt"/>
              <a:buAutoNum type="arabicPeriod"/>
            </a:pPr>
            <a:r>
              <a:rPr lang="en-AU" dirty="0"/>
              <a:t>Take a bunch of little steps around us and see where is the steepest slope (negative derivative)</a:t>
            </a:r>
          </a:p>
          <a:p>
            <a:pPr marL="342900" indent="-342900">
              <a:buFont typeface="+mj-lt"/>
              <a:buAutoNum type="arabicPeriod"/>
            </a:pPr>
            <a:r>
              <a:rPr lang="en-AU" dirty="0"/>
              <a:t>Then take a small step in that direction</a:t>
            </a:r>
          </a:p>
          <a:p>
            <a:pPr marL="342900" indent="-342900">
              <a:buFont typeface="+mj-lt"/>
              <a:buAutoNum type="arabicPeriod"/>
            </a:pPr>
            <a:r>
              <a:rPr lang="en-AU" dirty="0"/>
              <a:t>Repeat</a:t>
            </a:r>
          </a:p>
          <a:p>
            <a:endParaRPr lang="en-AU" dirty="0"/>
          </a:p>
          <a:p>
            <a:endParaRPr lang="en-US" dirty="0"/>
          </a:p>
        </p:txBody>
      </p:sp>
    </p:spTree>
    <p:extLst>
      <p:ext uri="{BB962C8B-B14F-4D97-AF65-F5344CB8AC3E}">
        <p14:creationId xmlns:p14="http://schemas.microsoft.com/office/powerpoint/2010/main" val="401902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weights - Gradient descent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3630A3F5-416A-1446-A229-E3A099FC43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5971" y="1120744"/>
            <a:ext cx="3446878" cy="2669473"/>
          </a:xfrm>
          <a:prstGeom prst="rect">
            <a:avLst/>
          </a:prstGeom>
        </p:spPr>
      </p:pic>
      <p:sp>
        <p:nvSpPr>
          <p:cNvPr id="7" name="Content Placeholder 2">
            <a:extLst>
              <a:ext uri="{FF2B5EF4-FFF2-40B4-BE49-F238E27FC236}">
                <a16:creationId xmlns:a16="http://schemas.microsoft.com/office/drawing/2014/main" id="{C410B9DE-471D-1F45-B270-8635D7ABD4D0}"/>
              </a:ext>
            </a:extLst>
          </p:cNvPr>
          <p:cNvSpPr>
            <a:spLocks noGrp="1"/>
          </p:cNvSpPr>
          <p:nvPr>
            <p:ph idx="1"/>
          </p:nvPr>
        </p:nvSpPr>
        <p:spPr>
          <a:xfrm>
            <a:off x="371151" y="1425792"/>
            <a:ext cx="4822850" cy="1904549"/>
          </a:xfrm>
        </p:spPr>
        <p:txBody>
          <a:bodyPr/>
          <a:lstStyle/>
          <a:p>
            <a:pPr lvl="1"/>
            <a:r>
              <a:rPr lang="en-AU" sz="1800" dirty="0">
                <a:latin typeface="+mn-lt"/>
              </a:rPr>
              <a:t>The small step is termed the learning rate:</a:t>
            </a:r>
          </a:p>
          <a:p>
            <a:pPr lvl="2">
              <a:buFont typeface="Arial" panose="020B0604020202020204" pitchFamily="34" charset="0"/>
              <a:buChar char="•"/>
            </a:pPr>
            <a:r>
              <a:rPr lang="en-AU" dirty="0"/>
              <a:t>If </a:t>
            </a:r>
            <a:r>
              <a:rPr lang="en-AU" dirty="0">
                <a:sym typeface="Symbol" pitchFamily="2" charset="2"/>
              </a:rPr>
              <a:t></a:t>
            </a:r>
            <a:r>
              <a:rPr lang="en-AU" dirty="0"/>
              <a:t> is too small, gradient descent will take a long time</a:t>
            </a:r>
          </a:p>
          <a:p>
            <a:pPr lvl="2">
              <a:buFont typeface="Arial" panose="020B0604020202020204" pitchFamily="34" charset="0"/>
              <a:buChar char="•"/>
            </a:pPr>
            <a:r>
              <a:rPr lang="en-AU" dirty="0"/>
              <a:t>If </a:t>
            </a:r>
            <a:r>
              <a:rPr lang="en-AU" dirty="0">
                <a:sym typeface="Symbol" pitchFamily="2" charset="2"/>
              </a:rPr>
              <a:t></a:t>
            </a:r>
            <a:r>
              <a:rPr lang="en-AU" dirty="0"/>
              <a:t> is too large, you can fail to converge or overshoot the minimum (diverge)</a:t>
            </a:r>
          </a:p>
        </p:txBody>
      </p:sp>
      <p:pic>
        <p:nvPicPr>
          <p:cNvPr id="6" name="Picture 5">
            <a:extLst>
              <a:ext uri="{FF2B5EF4-FFF2-40B4-BE49-F238E27FC236}">
                <a16:creationId xmlns:a16="http://schemas.microsoft.com/office/drawing/2014/main" id="{05851D0A-EDEB-884B-ABB0-F83EEBAA1497}"/>
              </a:ext>
            </a:extLst>
          </p:cNvPr>
          <p:cNvPicPr/>
          <p:nvPr/>
        </p:nvPicPr>
        <p:blipFill>
          <a:blip r:embed="rId3" cstate="email">
            <a:extLst>
              <a:ext uri="{28A0092B-C50C-407E-A947-70E740481C1C}">
                <a14:useLocalDpi xmlns:a14="http://schemas.microsoft.com/office/drawing/2010/main"/>
              </a:ext>
            </a:extLst>
          </a:blip>
          <a:stretch>
            <a:fillRect/>
          </a:stretch>
        </p:blipFill>
        <p:spPr>
          <a:xfrm>
            <a:off x="5655585" y="4040928"/>
            <a:ext cx="2787650" cy="1502410"/>
          </a:xfrm>
          <a:prstGeom prst="rect">
            <a:avLst/>
          </a:prstGeom>
        </p:spPr>
      </p:pic>
      <p:sp>
        <p:nvSpPr>
          <p:cNvPr id="9" name="Content Placeholder 2">
            <a:extLst>
              <a:ext uri="{FF2B5EF4-FFF2-40B4-BE49-F238E27FC236}">
                <a16:creationId xmlns:a16="http://schemas.microsoft.com/office/drawing/2014/main" id="{7237A466-4964-8B45-B8CF-3D3C97913F36}"/>
              </a:ext>
            </a:extLst>
          </p:cNvPr>
          <p:cNvSpPr txBox="1">
            <a:spLocks/>
          </p:cNvSpPr>
          <p:nvPr/>
        </p:nvSpPr>
        <p:spPr>
          <a:xfrm>
            <a:off x="432973" y="4681578"/>
            <a:ext cx="4822850" cy="157484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endParaRPr lang="en-AU" dirty="0"/>
          </a:p>
        </p:txBody>
      </p:sp>
      <p:sp>
        <p:nvSpPr>
          <p:cNvPr id="13" name="Rectangle 12">
            <a:extLst>
              <a:ext uri="{FF2B5EF4-FFF2-40B4-BE49-F238E27FC236}">
                <a16:creationId xmlns:a16="http://schemas.microsoft.com/office/drawing/2014/main" id="{AF1ED555-ADF7-A740-B78F-54F95569E900}"/>
              </a:ext>
            </a:extLst>
          </p:cNvPr>
          <p:cNvSpPr/>
          <p:nvPr/>
        </p:nvSpPr>
        <p:spPr>
          <a:xfrm>
            <a:off x="700765" y="3535603"/>
            <a:ext cx="3505475" cy="646331"/>
          </a:xfrm>
          <a:prstGeom prst="rect">
            <a:avLst/>
          </a:prstGeom>
        </p:spPr>
        <p:txBody>
          <a:bodyPr wrap="square">
            <a:spAutoFit/>
          </a:bodyPr>
          <a:lstStyle/>
          <a:p>
            <a:r>
              <a:rPr lang="en-AU" dirty="0">
                <a:hlinkClick r:id="rId4"/>
              </a:rPr>
              <a:t>https://www.youtube.com/watch?v=WnqQrPNYz5Q</a:t>
            </a:r>
            <a:endParaRPr lang="en-US" dirty="0"/>
          </a:p>
        </p:txBody>
      </p:sp>
      <p:sp>
        <p:nvSpPr>
          <p:cNvPr id="14" name="Rectangle 13">
            <a:extLst>
              <a:ext uri="{FF2B5EF4-FFF2-40B4-BE49-F238E27FC236}">
                <a16:creationId xmlns:a16="http://schemas.microsoft.com/office/drawing/2014/main" id="{4BB4C6E0-92B1-3341-95FB-CD8EB27F8B73}"/>
              </a:ext>
            </a:extLst>
          </p:cNvPr>
          <p:cNvSpPr/>
          <p:nvPr/>
        </p:nvSpPr>
        <p:spPr>
          <a:xfrm>
            <a:off x="666750" y="4675653"/>
            <a:ext cx="3522417" cy="646331"/>
          </a:xfrm>
          <a:prstGeom prst="rect">
            <a:avLst/>
          </a:prstGeom>
        </p:spPr>
        <p:txBody>
          <a:bodyPr wrap="square">
            <a:spAutoFit/>
          </a:bodyPr>
          <a:lstStyle/>
          <a:p>
            <a:r>
              <a:rPr lang="en-AU" dirty="0">
                <a:hlinkClick r:id="rId5"/>
              </a:rPr>
              <a:t>https://www.youtube.com/watch?v=IHZwWFHWa-w</a:t>
            </a:r>
            <a:endParaRPr lang="en-US" dirty="0"/>
          </a:p>
        </p:txBody>
      </p:sp>
    </p:spTree>
    <p:extLst>
      <p:ext uri="{BB962C8B-B14F-4D97-AF65-F5344CB8AC3E}">
        <p14:creationId xmlns:p14="http://schemas.microsoft.com/office/powerpoint/2010/main" val="82805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750" y="1752563"/>
            <a:ext cx="7810500" cy="4232349"/>
          </a:xfrm>
          <a:prstGeom prst="rect">
            <a:avLst/>
          </a:prstGeom>
        </p:spPr>
      </p:pic>
      <p:sp>
        <p:nvSpPr>
          <p:cNvPr id="4" name="Footer Placeholder 3"/>
          <p:cNvSpPr>
            <a:spLocks noGrp="1"/>
          </p:cNvSpPr>
          <p:nvPr>
            <p:ph type="ftr" sz="quarter" idx="11"/>
          </p:nvPr>
        </p:nvSpPr>
        <p:spPr/>
        <p:txBody>
          <a:bodyPr/>
          <a:lstStyle/>
          <a:p>
            <a:r>
              <a:rPr lang="en-AU"/>
              <a:t>utscic.edu.au</a:t>
            </a:r>
            <a:endParaRPr lang="en-AU" dirty="0"/>
          </a:p>
        </p:txBody>
      </p:sp>
    </p:spTree>
    <p:extLst>
      <p:ext uri="{BB962C8B-B14F-4D97-AF65-F5344CB8AC3E}">
        <p14:creationId xmlns:p14="http://schemas.microsoft.com/office/powerpoint/2010/main" val="295595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82580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prop (summary)</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512094"/>
          </a:xfrm>
        </p:spPr>
        <p:txBody>
          <a:bodyPr/>
          <a:lstStyle/>
          <a:p>
            <a:pPr marL="285750" indent="-285750">
              <a:buFont typeface="Arial" panose="020B0604020202020204" pitchFamily="34" charset="0"/>
              <a:buChar char="•"/>
            </a:pPr>
            <a:r>
              <a:rPr lang="en-US" dirty="0"/>
              <a:t>For the first and second layers:</a:t>
            </a:r>
          </a:p>
          <a:p>
            <a:pPr marL="285750" indent="-285750">
              <a:buFont typeface="Arial" panose="020B0604020202020204" pitchFamily="34" charset="0"/>
              <a:buChar char="•"/>
            </a:pPr>
            <a:endParaRPr lang="en-US" dirty="0"/>
          </a:p>
        </p:txBody>
      </p:sp>
      <p:graphicFrame>
        <p:nvGraphicFramePr>
          <p:cNvPr id="8" name="Object 7">
            <a:extLst>
              <a:ext uri="{FF2B5EF4-FFF2-40B4-BE49-F238E27FC236}">
                <a16:creationId xmlns:a16="http://schemas.microsoft.com/office/drawing/2014/main" id="{6853EE21-B126-0442-9B76-974E2ED3C929}"/>
              </a:ext>
            </a:extLst>
          </p:cNvPr>
          <p:cNvGraphicFramePr>
            <a:graphicFrameLocks noChangeAspect="1"/>
          </p:cNvGraphicFramePr>
          <p:nvPr>
            <p:extLst>
              <p:ext uri="{D42A27DB-BD31-4B8C-83A1-F6EECF244321}">
                <p14:modId xmlns:p14="http://schemas.microsoft.com/office/powerpoint/2010/main" val="3329966899"/>
              </p:ext>
            </p:extLst>
          </p:nvPr>
        </p:nvGraphicFramePr>
        <p:xfrm>
          <a:off x="0" y="2074110"/>
          <a:ext cx="8906418" cy="1787575"/>
        </p:xfrm>
        <a:graphic>
          <a:graphicData uri="http://schemas.openxmlformats.org/presentationml/2006/ole">
            <mc:AlternateContent xmlns:mc="http://schemas.openxmlformats.org/markup-compatibility/2006">
              <mc:Choice xmlns:v="urn:schemas-microsoft-com:vml" Requires="v">
                <p:oleObj spid="_x0000_s28726" name="Document" r:id="rId3" imgW="5943600" imgH="1193800" progId="Word.Document.12">
                  <p:embed/>
                </p:oleObj>
              </mc:Choice>
              <mc:Fallback>
                <p:oleObj name="Document" r:id="rId3" imgW="5943600" imgH="1193800" progId="Word.Document.12">
                  <p:embed/>
                  <p:pic>
                    <p:nvPicPr>
                      <p:cNvPr id="0" name=""/>
                      <p:cNvPicPr/>
                      <p:nvPr/>
                    </p:nvPicPr>
                    <p:blipFill>
                      <a:blip r:embed="rId4"/>
                      <a:stretch>
                        <a:fillRect/>
                      </a:stretch>
                    </p:blipFill>
                    <p:spPr>
                      <a:xfrm>
                        <a:off x="0" y="2074110"/>
                        <a:ext cx="8906418" cy="1787575"/>
                      </a:xfrm>
                      <a:prstGeom prst="rect">
                        <a:avLst/>
                      </a:prstGeom>
                    </p:spPr>
                  </p:pic>
                </p:oleObj>
              </mc:Fallback>
            </mc:AlternateContent>
          </a:graphicData>
        </a:graphic>
      </p:graphicFrame>
      <p:sp>
        <p:nvSpPr>
          <p:cNvPr id="9" name="Content Placeholder 5">
            <a:extLst>
              <a:ext uri="{FF2B5EF4-FFF2-40B4-BE49-F238E27FC236}">
                <a16:creationId xmlns:a16="http://schemas.microsoft.com/office/drawing/2014/main" id="{4710E4D2-BC6A-914D-BA62-5B18A7ADC345}"/>
              </a:ext>
            </a:extLst>
          </p:cNvPr>
          <p:cNvSpPr txBox="1">
            <a:spLocks/>
          </p:cNvSpPr>
          <p:nvPr/>
        </p:nvSpPr>
        <p:spPr>
          <a:xfrm>
            <a:off x="666750" y="3537542"/>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For some layer l:</a:t>
            </a:r>
          </a:p>
          <a:p>
            <a:pPr marL="285750" indent="-285750">
              <a:buFont typeface="Arial" panose="020B0604020202020204" pitchFamily="34" charset="0"/>
              <a:buChar char="•"/>
            </a:pPr>
            <a:endParaRPr lang="en-US" dirty="0"/>
          </a:p>
        </p:txBody>
      </p:sp>
      <p:graphicFrame>
        <p:nvGraphicFramePr>
          <p:cNvPr id="10" name="Object 9">
            <a:extLst>
              <a:ext uri="{FF2B5EF4-FFF2-40B4-BE49-F238E27FC236}">
                <a16:creationId xmlns:a16="http://schemas.microsoft.com/office/drawing/2014/main" id="{8F153E18-5B9E-3B4F-A1DA-D4CE53510856}"/>
              </a:ext>
            </a:extLst>
          </p:cNvPr>
          <p:cNvGraphicFramePr>
            <a:graphicFrameLocks noChangeAspect="1"/>
          </p:cNvGraphicFramePr>
          <p:nvPr>
            <p:extLst>
              <p:ext uri="{D42A27DB-BD31-4B8C-83A1-F6EECF244321}">
                <p14:modId xmlns:p14="http://schemas.microsoft.com/office/powerpoint/2010/main" val="711226116"/>
              </p:ext>
            </p:extLst>
          </p:nvPr>
        </p:nvGraphicFramePr>
        <p:xfrm>
          <a:off x="-130274" y="4186629"/>
          <a:ext cx="9197274" cy="1203191"/>
        </p:xfrm>
        <a:graphic>
          <a:graphicData uri="http://schemas.openxmlformats.org/presentationml/2006/ole">
            <mc:AlternateContent xmlns:mc="http://schemas.openxmlformats.org/markup-compatibility/2006">
              <mc:Choice xmlns:v="urn:schemas-microsoft-com:vml" Requires="v">
                <p:oleObj spid="_x0000_s28727" name="Document" r:id="rId5" imgW="5727700" imgH="749300" progId="Word.Document.12">
                  <p:embed/>
                </p:oleObj>
              </mc:Choice>
              <mc:Fallback>
                <p:oleObj name="Document" r:id="rId5" imgW="5727700" imgH="749300" progId="Word.Document.12">
                  <p:embed/>
                  <p:pic>
                    <p:nvPicPr>
                      <p:cNvPr id="0" name=""/>
                      <p:cNvPicPr/>
                      <p:nvPr/>
                    </p:nvPicPr>
                    <p:blipFill>
                      <a:blip r:embed="rId6"/>
                      <a:stretch>
                        <a:fillRect/>
                      </a:stretch>
                    </p:blipFill>
                    <p:spPr>
                      <a:xfrm>
                        <a:off x="-130274" y="4186629"/>
                        <a:ext cx="9197274" cy="120319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Google Shape;354;p40">
                <a:extLst>
                  <a:ext uri="{FF2B5EF4-FFF2-40B4-BE49-F238E27FC236}">
                    <a16:creationId xmlns:a16="http://schemas.microsoft.com/office/drawing/2014/main" id="{F749A413-117E-A14A-AF23-9A95F1E8F6D6}"/>
                  </a:ext>
                </a:extLst>
              </p:cNvPr>
              <p:cNvSpPr txBox="1">
                <a:spLocks/>
              </p:cNvSpPr>
              <p:nvPr/>
            </p:nvSpPr>
            <p:spPr>
              <a:xfrm>
                <a:off x="4453209" y="1468180"/>
                <a:ext cx="4505389" cy="3871535"/>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Matrix Sizes</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−1]</m:t>
                        </m:r>
                      </m:sup>
                    </m:sSup>
                    <m:r>
                      <a:rPr lang="en-AU" sz="2600" i="1" dirty="0">
                        <a:latin typeface="Cambria Math" panose="02040503050406030204" pitchFamily="18" charset="0"/>
                      </a:rPr>
                      <m:t>)</m:t>
                    </m:r>
                  </m:oMath>
                </a14:m>
                <a:r>
                  <a:rPr lang="en-AU" sz="2600" dirty="0"/>
                  <a:t> </a:t>
                </a:r>
              </a:p>
              <a:p>
                <a:pPr marL="958950" lvl="2" indent="-285750">
                  <a:lnSpc>
                    <a:spcPct val="122222"/>
                  </a:lnSpc>
                  <a:buSzPts val="1800"/>
                  <a:buFont typeface="Arial" panose="020B0604020202020204" pitchFamily="34" charset="0"/>
                  <a:buChar char="•"/>
                </a:pPr>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𝒅𝑾</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solidFill>
                    <a:srgbClr val="FF0000"/>
                  </a:solidFill>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𝑙</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m:t>
                        </m:r>
                        <m:r>
                          <a:rPr lang="en-AU" sz="2600" i="1" dirty="0" smtClean="0">
                            <a:latin typeface="Cambria Math" panose="02040503050406030204" pitchFamily="18" charset="0"/>
                          </a:rPr>
                          <m:t>𝑛</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𝑙</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r>
                      <a:rPr lang="en-AU" sz="2600" i="1" dirty="0" smtClean="0">
                        <a:latin typeface="Cambria Math" panose="02040503050406030204" pitchFamily="18" charset="0"/>
                      </a:rPr>
                      <m:t>𝑚</m:t>
                    </m:r>
                    <m:r>
                      <a:rPr lang="en-AU" sz="2600" b="1" i="1" dirty="0" smtClean="0">
                        <a:latin typeface="Cambria Math" panose="02040503050406030204" pitchFamily="18" charset="0"/>
                      </a:rPr>
                      <m:t>)</m:t>
                    </m:r>
                  </m:oMath>
                </a14:m>
                <a:r>
                  <a:rPr lang="en-AU" sz="2600" b="1" dirty="0"/>
                  <a:t> </a:t>
                </a:r>
                <a:endParaRPr lang="en-AU" sz="2600" b="1" i="1" dirty="0">
                  <a:solidFill>
                    <a:srgbClr val="FF0000"/>
                  </a:solidFill>
                  <a:latin typeface="Cambria Math" panose="02040503050406030204" pitchFamily="18" charset="0"/>
                </a:endParaRPr>
              </a:p>
              <a:p>
                <a:pPr marL="958950" lvl="2" indent="-285750">
                  <a:lnSpc>
                    <a:spcPct val="122222"/>
                  </a:lnSpc>
                  <a:buSzPts val="1800"/>
                  <a:buFont typeface="Arial" panose="020B0604020202020204" pitchFamily="34" charset="0"/>
                  <a:buChar char="•"/>
                </a:pPr>
                <a14:m>
                  <m:oMath xmlns:m="http://schemas.openxmlformats.org/officeDocument/2006/math">
                    <m:r>
                      <a:rPr lang="en-AU" sz="2000" b="1" i="1" dirty="0" smtClean="0">
                        <a:solidFill>
                          <a:srgbClr val="FF0000"/>
                        </a:solidFill>
                        <a:latin typeface="Cambria Math" panose="02040503050406030204" pitchFamily="18" charset="0"/>
                      </a:rPr>
                      <m:t>=</m:t>
                    </m:r>
                  </m:oMath>
                </a14:m>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𝒅𝒁</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r>
                      <a:rPr lang="en-AU" sz="2000" b="1" i="1" dirty="0">
                        <a:solidFill>
                          <a:srgbClr val="FF0000"/>
                        </a:solidFill>
                        <a:latin typeface="Cambria Math" panose="02040503050406030204" pitchFamily="18" charset="0"/>
                      </a:rPr>
                      <m:t>=</m:t>
                    </m:r>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𝒅𝑨</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r>
                      <a:rPr lang="en-AU" sz="2600" i="1" dirty="0" smtClean="0">
                        <a:latin typeface="Cambria Math" panose="02040503050406030204" pitchFamily="18" charset="0"/>
                      </a:rPr>
                      <m:t>1</m:t>
                    </m:r>
                    <m:r>
                      <a:rPr lang="en-AU" sz="2600" i="1" dirty="0">
                        <a:latin typeface="Cambria Math" panose="02040503050406030204" pitchFamily="18" charset="0"/>
                      </a:rPr>
                      <m:t>)</m:t>
                    </m:r>
                  </m:oMath>
                </a14:m>
                <a:r>
                  <a:rPr lang="en-AU" sz="2600" dirty="0"/>
                  <a:t> </a:t>
                </a:r>
              </a:p>
              <a:p>
                <a:pPr marL="958950" lvl="2" indent="-285750">
                  <a:lnSpc>
                    <a:spcPct val="122222"/>
                  </a:lnSpc>
                  <a:buSzPts val="1800"/>
                  <a:buFont typeface="Arial" panose="020B0604020202020204" pitchFamily="34" charset="0"/>
                  <a:buChar char="•"/>
                </a:pPr>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m:t>
                        </m:r>
                        <m:r>
                          <a:rPr lang="en-AU" sz="2000" b="1" i="1" dirty="0" smtClean="0">
                            <a:solidFill>
                              <a:srgbClr val="FF0000"/>
                            </a:solidFill>
                            <a:latin typeface="Cambria Math" panose="02040503050406030204" pitchFamily="18" charset="0"/>
                          </a:rPr>
                          <m:t>𝒃</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latin typeface="Cambria Math" panose="02040503050406030204" pitchFamily="18" charset="0"/>
                </a:endParaRPr>
              </a:p>
            </p:txBody>
          </p:sp>
        </mc:Choice>
        <mc:Fallback xmlns="">
          <p:sp>
            <p:nvSpPr>
              <p:cNvPr id="11" name="Google Shape;354;p40">
                <a:extLst>
                  <a:ext uri="{FF2B5EF4-FFF2-40B4-BE49-F238E27FC236}">
                    <a16:creationId xmlns:a16="http://schemas.microsoft.com/office/drawing/2014/main" id="{F749A413-117E-A14A-AF23-9A95F1E8F6D6}"/>
                  </a:ext>
                </a:extLst>
              </p:cNvPr>
              <p:cNvSpPr txBox="1">
                <a:spLocks noRot="1" noChangeAspect="1" noMove="1" noResize="1" noEditPoints="1" noAdjustHandles="1" noChangeArrowheads="1" noChangeShapeType="1" noTextEdit="1"/>
              </p:cNvSpPr>
              <p:nvPr/>
            </p:nvSpPr>
            <p:spPr>
              <a:xfrm>
                <a:off x="4453209" y="1468180"/>
                <a:ext cx="4505389" cy="3871535"/>
              </a:xfrm>
              <a:prstGeom prst="rect">
                <a:avLst/>
              </a:prstGeom>
              <a:blipFill>
                <a:blip r:embed="rId7"/>
                <a:stretch>
                  <a:fillRect t="-98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3626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 </a:t>
            </a:r>
            <a:r>
              <a:rPr lang="en-US" dirty="0" err="1"/>
              <a:t>MathS</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2080360" y="3056858"/>
            <a:ext cx="4983279" cy="469405"/>
          </a:xfrm>
          <a:solidFill>
            <a:schemeClr val="accent1">
              <a:lumMod val="20000"/>
              <a:lumOff val="80000"/>
            </a:schemeClr>
          </a:solidFill>
        </p:spPr>
        <p:txBody>
          <a:bodyPr/>
          <a:lstStyle/>
          <a:p>
            <a:pPr algn="ctr"/>
            <a:r>
              <a:rPr lang="en-US" dirty="0"/>
              <a:t>Let’s go backwards on this computational graph</a:t>
            </a:r>
          </a:p>
        </p:txBody>
      </p:sp>
      <p:pic>
        <p:nvPicPr>
          <p:cNvPr id="5" name="Picture 4">
            <a:extLst>
              <a:ext uri="{FF2B5EF4-FFF2-40B4-BE49-F238E27FC236}">
                <a16:creationId xmlns:a16="http://schemas.microsoft.com/office/drawing/2014/main" id="{CA899F7D-A19B-644F-BB19-47DC020682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43011" y="1790298"/>
            <a:ext cx="5211981" cy="1087655"/>
          </a:xfrm>
          <a:prstGeom prst="rect">
            <a:avLst/>
          </a:prstGeom>
          <a:ln w="28575">
            <a:solidFill>
              <a:schemeClr val="tx1"/>
            </a:solidFill>
          </a:ln>
        </p:spPr>
      </p:pic>
      <p:graphicFrame>
        <p:nvGraphicFramePr>
          <p:cNvPr id="7" name="Object 6">
            <a:extLst>
              <a:ext uri="{FF2B5EF4-FFF2-40B4-BE49-F238E27FC236}">
                <a16:creationId xmlns:a16="http://schemas.microsoft.com/office/drawing/2014/main" id="{FBA14780-ECF9-9F41-9669-3FE308FF1654}"/>
              </a:ext>
            </a:extLst>
          </p:cNvPr>
          <p:cNvGraphicFramePr>
            <a:graphicFrameLocks noChangeAspect="1"/>
          </p:cNvGraphicFramePr>
          <p:nvPr>
            <p:extLst>
              <p:ext uri="{D42A27DB-BD31-4B8C-83A1-F6EECF244321}">
                <p14:modId xmlns:p14="http://schemas.microsoft.com/office/powerpoint/2010/main" val="1329903714"/>
              </p:ext>
            </p:extLst>
          </p:nvPr>
        </p:nvGraphicFramePr>
        <p:xfrm>
          <a:off x="1708150" y="1243013"/>
          <a:ext cx="5727700" cy="520700"/>
        </p:xfrm>
        <a:graphic>
          <a:graphicData uri="http://schemas.openxmlformats.org/presentationml/2006/ole">
            <mc:AlternateContent xmlns:mc="http://schemas.openxmlformats.org/markup-compatibility/2006">
              <mc:Choice xmlns:v="urn:schemas-microsoft-com:vml" Requires="v">
                <p:oleObj spid="_x0000_s30817" name="Document" r:id="rId4" imgW="5727700" imgH="520700" progId="Word.Document.12">
                  <p:embed/>
                </p:oleObj>
              </mc:Choice>
              <mc:Fallback>
                <p:oleObj name="Document" r:id="rId4" imgW="5727700" imgH="520700" progId="Word.Document.12">
                  <p:embed/>
                  <p:pic>
                    <p:nvPicPr>
                      <p:cNvPr id="3" name="Object 2">
                        <a:extLst>
                          <a:ext uri="{FF2B5EF4-FFF2-40B4-BE49-F238E27FC236}">
                            <a16:creationId xmlns:a16="http://schemas.microsoft.com/office/drawing/2014/main" id="{8284328C-118C-9144-B6D3-3DC6F7595107}"/>
                          </a:ext>
                        </a:extLst>
                      </p:cNvPr>
                      <p:cNvPicPr/>
                      <p:nvPr/>
                    </p:nvPicPr>
                    <p:blipFill>
                      <a:blip r:embed="rId5"/>
                      <a:stretch>
                        <a:fillRect/>
                      </a:stretch>
                    </p:blipFill>
                    <p:spPr>
                      <a:xfrm>
                        <a:off x="1708150" y="1243013"/>
                        <a:ext cx="5727700" cy="520700"/>
                      </a:xfrm>
                      <a:prstGeom prst="rect">
                        <a:avLst/>
                      </a:prstGeom>
                    </p:spPr>
                  </p:pic>
                </p:oleObj>
              </mc:Fallback>
            </mc:AlternateContent>
          </a:graphicData>
        </a:graphic>
      </p:graphicFrame>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493495" y="3641456"/>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a</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cxnSp>
        <p:nvCxnSpPr>
          <p:cNvPr id="9" name="Straight Arrow Connector 8">
            <a:extLst>
              <a:ext uri="{FF2B5EF4-FFF2-40B4-BE49-F238E27FC236}">
                <a16:creationId xmlns:a16="http://schemas.microsoft.com/office/drawing/2014/main" id="{7F096755-5C89-F449-B2E8-FC7890A7359B}"/>
              </a:ext>
            </a:extLst>
          </p:cNvPr>
          <p:cNvCxnSpPr>
            <a:cxnSpLocks/>
          </p:cNvCxnSpPr>
          <p:nvPr/>
        </p:nvCxnSpPr>
        <p:spPr>
          <a:xfrm flipV="1">
            <a:off x="1501541" y="1503939"/>
            <a:ext cx="423512" cy="199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55E1C99D-B98A-6046-BD95-6750E3FBD519}"/>
              </a:ext>
            </a:extLst>
          </p:cNvPr>
          <p:cNvSpPr txBox="1">
            <a:spLocks/>
          </p:cNvSpPr>
          <p:nvPr/>
        </p:nvSpPr>
        <p:spPr>
          <a:xfrm>
            <a:off x="174157" y="1810789"/>
            <a:ext cx="1376713" cy="388847"/>
          </a:xfrm>
          <a:prstGeom prst="rect">
            <a:avLst/>
          </a:prstGeom>
          <a:solidFill>
            <a:srgbClr val="FFC000"/>
          </a:solidFill>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(1/m) *</a:t>
            </a:r>
          </a:p>
        </p:txBody>
      </p:sp>
      <p:graphicFrame>
        <p:nvGraphicFramePr>
          <p:cNvPr id="14" name="Object 13">
            <a:extLst>
              <a:ext uri="{FF2B5EF4-FFF2-40B4-BE49-F238E27FC236}">
                <a16:creationId xmlns:a16="http://schemas.microsoft.com/office/drawing/2014/main" id="{7280462D-3730-DF4A-9BE4-856ABA39AB26}"/>
              </a:ext>
            </a:extLst>
          </p:cNvPr>
          <p:cNvGraphicFramePr>
            <a:graphicFrameLocks noChangeAspect="1"/>
          </p:cNvGraphicFramePr>
          <p:nvPr>
            <p:extLst>
              <p:ext uri="{D42A27DB-BD31-4B8C-83A1-F6EECF244321}">
                <p14:modId xmlns:p14="http://schemas.microsoft.com/office/powerpoint/2010/main" val="385208746"/>
              </p:ext>
            </p:extLst>
          </p:nvPr>
        </p:nvGraphicFramePr>
        <p:xfrm>
          <a:off x="597067" y="3997399"/>
          <a:ext cx="9088438" cy="504825"/>
        </p:xfrm>
        <a:graphic>
          <a:graphicData uri="http://schemas.openxmlformats.org/presentationml/2006/ole">
            <mc:AlternateContent xmlns:mc="http://schemas.openxmlformats.org/markup-compatibility/2006">
              <mc:Choice xmlns:v="urn:schemas-microsoft-com:vml" Requires="v">
                <p:oleObj spid="_x0000_s30818" name="Document" r:id="rId6" imgW="5727700" imgH="317500" progId="Word.Document.12">
                  <p:embed/>
                </p:oleObj>
              </mc:Choice>
              <mc:Fallback>
                <p:oleObj name="Document" r:id="rId6" imgW="5727700" imgH="317500" progId="Word.Document.12">
                  <p:embed/>
                  <p:pic>
                    <p:nvPicPr>
                      <p:cNvPr id="0" name=""/>
                      <p:cNvPicPr/>
                      <p:nvPr/>
                    </p:nvPicPr>
                    <p:blipFill>
                      <a:blip r:embed="rId7"/>
                      <a:stretch>
                        <a:fillRect/>
                      </a:stretch>
                    </p:blipFill>
                    <p:spPr>
                      <a:xfrm>
                        <a:off x="597067" y="3997399"/>
                        <a:ext cx="9088438" cy="504825"/>
                      </a:xfrm>
                      <a:prstGeom prst="rect">
                        <a:avLst/>
                      </a:prstGeom>
                    </p:spPr>
                  </p:pic>
                </p:oleObj>
              </mc:Fallback>
            </mc:AlternateContent>
          </a:graphicData>
        </a:graphic>
      </p:graphicFrame>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493495" y="4599382"/>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z</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9" name="Object 18">
            <a:extLst>
              <a:ext uri="{FF2B5EF4-FFF2-40B4-BE49-F238E27FC236}">
                <a16:creationId xmlns:a16="http://schemas.microsoft.com/office/drawing/2014/main" id="{4F37FFBB-602A-FB48-A27C-B45E08A19A20}"/>
              </a:ext>
            </a:extLst>
          </p:cNvPr>
          <p:cNvGraphicFramePr>
            <a:graphicFrameLocks noChangeAspect="1"/>
          </p:cNvGraphicFramePr>
          <p:nvPr>
            <p:extLst>
              <p:ext uri="{D42A27DB-BD31-4B8C-83A1-F6EECF244321}">
                <p14:modId xmlns:p14="http://schemas.microsoft.com/office/powerpoint/2010/main" val="4039761098"/>
              </p:ext>
            </p:extLst>
          </p:nvPr>
        </p:nvGraphicFramePr>
        <p:xfrm>
          <a:off x="597067" y="5030260"/>
          <a:ext cx="8429625" cy="785812"/>
        </p:xfrm>
        <a:graphic>
          <a:graphicData uri="http://schemas.openxmlformats.org/presentationml/2006/ole">
            <mc:AlternateContent xmlns:mc="http://schemas.openxmlformats.org/markup-compatibility/2006">
              <mc:Choice xmlns:v="urn:schemas-microsoft-com:vml" Requires="v">
                <p:oleObj spid="_x0000_s30819" name="Document" r:id="rId8" imgW="5727700" imgH="533400" progId="Word.Document.12">
                  <p:embed/>
                </p:oleObj>
              </mc:Choice>
              <mc:Fallback>
                <p:oleObj name="Document" r:id="rId8" imgW="5727700" imgH="533400" progId="Word.Document.12">
                  <p:embed/>
                  <p:pic>
                    <p:nvPicPr>
                      <p:cNvPr id="0" name=""/>
                      <p:cNvPicPr/>
                      <p:nvPr/>
                    </p:nvPicPr>
                    <p:blipFill>
                      <a:blip r:embed="rId9"/>
                      <a:stretch>
                        <a:fillRect/>
                      </a:stretch>
                    </p:blipFill>
                    <p:spPr>
                      <a:xfrm>
                        <a:off x="597067" y="5030260"/>
                        <a:ext cx="8429625" cy="785812"/>
                      </a:xfrm>
                      <a:prstGeom prst="rect">
                        <a:avLst/>
                      </a:prstGeom>
                    </p:spPr>
                  </p:pic>
                </p:oleObj>
              </mc:Fallback>
            </mc:AlternateContent>
          </a:graphicData>
        </a:graphic>
      </p:graphicFrame>
    </p:spTree>
    <p:extLst>
      <p:ext uri="{BB962C8B-B14F-4D97-AF65-F5344CB8AC3E}">
        <p14:creationId xmlns:p14="http://schemas.microsoft.com/office/powerpoint/2010/main" val="33685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How is At1 going?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A8777A94-4629-364E-8748-FE1F1CE8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208" y="1495563"/>
            <a:ext cx="3185492" cy="4267742"/>
          </a:xfrm>
          <a:prstGeom prst="rect">
            <a:avLst/>
          </a:prstGeom>
        </p:spPr>
      </p:pic>
      <p:pic>
        <p:nvPicPr>
          <p:cNvPr id="10" name="Picture 9">
            <a:extLst>
              <a:ext uri="{FF2B5EF4-FFF2-40B4-BE49-F238E27FC236}">
                <a16:creationId xmlns:a16="http://schemas.microsoft.com/office/drawing/2014/main" id="{EC91C9FA-9A8B-3D42-A17D-E5052C79D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18" y="1749286"/>
            <a:ext cx="3577259" cy="3931053"/>
          </a:xfrm>
          <a:prstGeom prst="rect">
            <a:avLst/>
          </a:prstGeom>
        </p:spPr>
      </p:pic>
    </p:spTree>
    <p:extLst>
      <p:ext uri="{BB962C8B-B14F-4D97-AF65-F5344CB8AC3E}">
        <p14:creationId xmlns:p14="http://schemas.microsoft.com/office/powerpoint/2010/main" val="213189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 </a:t>
            </a:r>
            <a:r>
              <a:rPr lang="en-US" dirty="0" err="1"/>
              <a:t>MathS</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493495" y="1037041"/>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a</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4" name="Object 13">
            <a:extLst>
              <a:ext uri="{FF2B5EF4-FFF2-40B4-BE49-F238E27FC236}">
                <a16:creationId xmlns:a16="http://schemas.microsoft.com/office/drawing/2014/main" id="{7280462D-3730-DF4A-9BE4-856ABA39AB26}"/>
              </a:ext>
            </a:extLst>
          </p:cNvPr>
          <p:cNvGraphicFramePr>
            <a:graphicFrameLocks noChangeAspect="1"/>
          </p:cNvGraphicFramePr>
          <p:nvPr>
            <p:extLst>
              <p:ext uri="{D42A27DB-BD31-4B8C-83A1-F6EECF244321}">
                <p14:modId xmlns:p14="http://schemas.microsoft.com/office/powerpoint/2010/main" val="3579171254"/>
              </p:ext>
            </p:extLst>
          </p:nvPr>
        </p:nvGraphicFramePr>
        <p:xfrm>
          <a:off x="597067" y="1322915"/>
          <a:ext cx="9088438" cy="504825"/>
        </p:xfrm>
        <a:graphic>
          <a:graphicData uri="http://schemas.openxmlformats.org/presentationml/2006/ole">
            <mc:AlternateContent xmlns:mc="http://schemas.openxmlformats.org/markup-compatibility/2006">
              <mc:Choice xmlns:v="urn:schemas-microsoft-com:vml" Requires="v">
                <p:oleObj spid="_x0000_s32894" name="Document" r:id="rId3" imgW="5727700" imgH="317500" progId="Word.Document.12">
                  <p:embed/>
                </p:oleObj>
              </mc:Choice>
              <mc:Fallback>
                <p:oleObj name="Document" r:id="rId3" imgW="5727700" imgH="317500" progId="Word.Document.12">
                  <p:embed/>
                  <p:pic>
                    <p:nvPicPr>
                      <p:cNvPr id="14" name="Object 13">
                        <a:extLst>
                          <a:ext uri="{FF2B5EF4-FFF2-40B4-BE49-F238E27FC236}">
                            <a16:creationId xmlns:a16="http://schemas.microsoft.com/office/drawing/2014/main" id="{7280462D-3730-DF4A-9BE4-856ABA39AB26}"/>
                          </a:ext>
                        </a:extLst>
                      </p:cNvPr>
                      <p:cNvPicPr/>
                      <p:nvPr/>
                    </p:nvPicPr>
                    <p:blipFill>
                      <a:blip r:embed="rId4"/>
                      <a:stretch>
                        <a:fillRect/>
                      </a:stretch>
                    </p:blipFill>
                    <p:spPr>
                      <a:xfrm>
                        <a:off x="597067" y="1322915"/>
                        <a:ext cx="9088438" cy="504825"/>
                      </a:xfrm>
                      <a:prstGeom prst="rect">
                        <a:avLst/>
                      </a:prstGeom>
                    </p:spPr>
                  </p:pic>
                </p:oleObj>
              </mc:Fallback>
            </mc:AlternateContent>
          </a:graphicData>
        </a:graphic>
      </p:graphicFrame>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358742" y="2031551"/>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z</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9" name="Object 18">
            <a:extLst>
              <a:ext uri="{FF2B5EF4-FFF2-40B4-BE49-F238E27FC236}">
                <a16:creationId xmlns:a16="http://schemas.microsoft.com/office/drawing/2014/main" id="{4F37FFBB-602A-FB48-A27C-B45E08A19A20}"/>
              </a:ext>
            </a:extLst>
          </p:cNvPr>
          <p:cNvGraphicFramePr>
            <a:graphicFrameLocks noChangeAspect="1"/>
          </p:cNvGraphicFramePr>
          <p:nvPr>
            <p:extLst>
              <p:ext uri="{D42A27DB-BD31-4B8C-83A1-F6EECF244321}">
                <p14:modId xmlns:p14="http://schemas.microsoft.com/office/powerpoint/2010/main" val="832328640"/>
              </p:ext>
            </p:extLst>
          </p:nvPr>
        </p:nvGraphicFramePr>
        <p:xfrm>
          <a:off x="493495" y="2433404"/>
          <a:ext cx="8429625" cy="785812"/>
        </p:xfrm>
        <a:graphic>
          <a:graphicData uri="http://schemas.openxmlformats.org/presentationml/2006/ole">
            <mc:AlternateContent xmlns:mc="http://schemas.openxmlformats.org/markup-compatibility/2006">
              <mc:Choice xmlns:v="urn:schemas-microsoft-com:vml" Requires="v">
                <p:oleObj spid="_x0000_s32895" name="Document" r:id="rId5" imgW="5727700" imgH="533400" progId="Word.Document.12">
                  <p:embed/>
                </p:oleObj>
              </mc:Choice>
              <mc:Fallback>
                <p:oleObj name="Document" r:id="rId5" imgW="5727700" imgH="533400" progId="Word.Document.12">
                  <p:embed/>
                  <p:pic>
                    <p:nvPicPr>
                      <p:cNvPr id="19" name="Object 18">
                        <a:extLst>
                          <a:ext uri="{FF2B5EF4-FFF2-40B4-BE49-F238E27FC236}">
                            <a16:creationId xmlns:a16="http://schemas.microsoft.com/office/drawing/2014/main" id="{4F37FFBB-602A-FB48-A27C-B45E08A19A20}"/>
                          </a:ext>
                        </a:extLst>
                      </p:cNvPr>
                      <p:cNvPicPr/>
                      <p:nvPr/>
                    </p:nvPicPr>
                    <p:blipFill>
                      <a:blip r:embed="rId6"/>
                      <a:stretch>
                        <a:fillRect/>
                      </a:stretch>
                    </p:blipFill>
                    <p:spPr>
                      <a:xfrm>
                        <a:off x="493495" y="2433404"/>
                        <a:ext cx="8429625" cy="78581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AF4221FE-DDF6-9C4C-9D77-82811354C568}"/>
              </a:ext>
            </a:extLst>
          </p:cNvPr>
          <p:cNvGraphicFramePr>
            <a:graphicFrameLocks noChangeAspect="1"/>
          </p:cNvGraphicFramePr>
          <p:nvPr>
            <p:extLst>
              <p:ext uri="{D42A27DB-BD31-4B8C-83A1-F6EECF244321}">
                <p14:modId xmlns:p14="http://schemas.microsoft.com/office/powerpoint/2010/main" val="2571336787"/>
              </p:ext>
            </p:extLst>
          </p:nvPr>
        </p:nvGraphicFramePr>
        <p:xfrm>
          <a:off x="366713" y="3265488"/>
          <a:ext cx="8439150" cy="862012"/>
        </p:xfrm>
        <a:graphic>
          <a:graphicData uri="http://schemas.openxmlformats.org/presentationml/2006/ole">
            <mc:AlternateContent xmlns:mc="http://schemas.openxmlformats.org/markup-compatibility/2006">
              <mc:Choice xmlns:v="urn:schemas-microsoft-com:vml" Requires="v">
                <p:oleObj spid="_x0000_s32896" name="Document" r:id="rId7" imgW="5727700" imgH="584200" progId="Word.Document.12">
                  <p:embed/>
                </p:oleObj>
              </mc:Choice>
              <mc:Fallback>
                <p:oleObj name="Document" r:id="rId7" imgW="5727700" imgH="584200" progId="Word.Document.12">
                  <p:embed/>
                  <p:pic>
                    <p:nvPicPr>
                      <p:cNvPr id="0" name=""/>
                      <p:cNvPicPr/>
                      <p:nvPr/>
                    </p:nvPicPr>
                    <p:blipFill>
                      <a:blip r:embed="rId8"/>
                      <a:stretch>
                        <a:fillRect/>
                      </a:stretch>
                    </p:blipFill>
                    <p:spPr>
                      <a:xfrm>
                        <a:off x="366713" y="3265488"/>
                        <a:ext cx="8439150" cy="862012"/>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5943230-C6C0-A44D-87B4-DEC344FE50E2}"/>
              </a:ext>
            </a:extLst>
          </p:cNvPr>
          <p:cNvGraphicFramePr>
            <a:graphicFrameLocks noChangeAspect="1"/>
          </p:cNvGraphicFramePr>
          <p:nvPr>
            <p:extLst>
              <p:ext uri="{D42A27DB-BD31-4B8C-83A1-F6EECF244321}">
                <p14:modId xmlns:p14="http://schemas.microsoft.com/office/powerpoint/2010/main" val="305080067"/>
              </p:ext>
            </p:extLst>
          </p:nvPr>
        </p:nvGraphicFramePr>
        <p:xfrm>
          <a:off x="493495" y="4064307"/>
          <a:ext cx="8110537" cy="479095"/>
        </p:xfrm>
        <a:graphic>
          <a:graphicData uri="http://schemas.openxmlformats.org/presentationml/2006/ole">
            <mc:AlternateContent xmlns:mc="http://schemas.openxmlformats.org/markup-compatibility/2006">
              <mc:Choice xmlns:v="urn:schemas-microsoft-com:vml" Requires="v">
                <p:oleObj spid="_x0000_s32897" name="Document" r:id="rId9" imgW="5727700" imgH="304800" progId="Word.Document.12">
                  <p:embed/>
                </p:oleObj>
              </mc:Choice>
              <mc:Fallback>
                <p:oleObj name="Document" r:id="rId9" imgW="5727700" imgH="304800" progId="Word.Document.12">
                  <p:embed/>
                  <p:pic>
                    <p:nvPicPr>
                      <p:cNvPr id="0" name=""/>
                      <p:cNvPicPr/>
                      <p:nvPr/>
                    </p:nvPicPr>
                    <p:blipFill>
                      <a:blip r:embed="rId10"/>
                      <a:stretch>
                        <a:fillRect/>
                      </a:stretch>
                    </p:blipFill>
                    <p:spPr>
                      <a:xfrm>
                        <a:off x="493495" y="4064307"/>
                        <a:ext cx="8110537" cy="479095"/>
                      </a:xfrm>
                      <a:prstGeom prst="rect">
                        <a:avLst/>
                      </a:prstGeom>
                    </p:spPr>
                  </p:pic>
                </p:oleObj>
              </mc:Fallback>
            </mc:AlternateContent>
          </a:graphicData>
        </a:graphic>
      </p:graphicFrame>
      <p:sp>
        <p:nvSpPr>
          <p:cNvPr id="17" name="Content Placeholder 5">
            <a:extLst>
              <a:ext uri="{FF2B5EF4-FFF2-40B4-BE49-F238E27FC236}">
                <a16:creationId xmlns:a16="http://schemas.microsoft.com/office/drawing/2014/main" id="{B40B5640-97ED-6A40-AF36-A1A0002C520C}"/>
              </a:ext>
            </a:extLst>
          </p:cNvPr>
          <p:cNvSpPr txBox="1">
            <a:spLocks/>
          </p:cNvSpPr>
          <p:nvPr/>
        </p:nvSpPr>
        <p:spPr>
          <a:xfrm>
            <a:off x="222385" y="4796406"/>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w</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5" name="Object 14">
            <a:extLst>
              <a:ext uri="{FF2B5EF4-FFF2-40B4-BE49-F238E27FC236}">
                <a16:creationId xmlns:a16="http://schemas.microsoft.com/office/drawing/2014/main" id="{2172DDA1-64CF-654F-B6AD-F4198384419D}"/>
              </a:ext>
            </a:extLst>
          </p:cNvPr>
          <p:cNvGraphicFramePr>
            <a:graphicFrameLocks noChangeAspect="1"/>
          </p:cNvGraphicFramePr>
          <p:nvPr>
            <p:extLst>
              <p:ext uri="{D42A27DB-BD31-4B8C-83A1-F6EECF244321}">
                <p14:modId xmlns:p14="http://schemas.microsoft.com/office/powerpoint/2010/main" val="4161573510"/>
              </p:ext>
            </p:extLst>
          </p:nvPr>
        </p:nvGraphicFramePr>
        <p:xfrm>
          <a:off x="429813" y="5144374"/>
          <a:ext cx="7462903" cy="1196936"/>
        </p:xfrm>
        <a:graphic>
          <a:graphicData uri="http://schemas.openxmlformats.org/presentationml/2006/ole">
            <mc:AlternateContent xmlns:mc="http://schemas.openxmlformats.org/markup-compatibility/2006">
              <mc:Choice xmlns:v="urn:schemas-microsoft-com:vml" Requires="v">
                <p:oleObj spid="_x0000_s32898" name="Document" r:id="rId11" imgW="5727700" imgH="901700" progId="Word.Document.12">
                  <p:embed/>
                </p:oleObj>
              </mc:Choice>
              <mc:Fallback>
                <p:oleObj name="Document" r:id="rId11" imgW="5727700" imgH="901700" progId="Word.Document.12">
                  <p:embed/>
                  <p:pic>
                    <p:nvPicPr>
                      <p:cNvPr id="0" name=""/>
                      <p:cNvPicPr/>
                      <p:nvPr/>
                    </p:nvPicPr>
                    <p:blipFill>
                      <a:blip r:embed="rId12"/>
                      <a:stretch>
                        <a:fillRect/>
                      </a:stretch>
                    </p:blipFill>
                    <p:spPr>
                      <a:xfrm>
                        <a:off x="429813" y="5144374"/>
                        <a:ext cx="7462903" cy="119693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650E68E6-8CE9-A64C-99CF-A0859994D3FD}"/>
                  </a:ext>
                </a:extLst>
              </p:cNvPr>
              <p:cNvSpPr txBox="1">
                <a:spLocks/>
              </p:cNvSpPr>
              <p:nvPr/>
            </p:nvSpPr>
            <p:spPr>
              <a:xfrm>
                <a:off x="6320951" y="4990829"/>
                <a:ext cx="2217098" cy="1042320"/>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 Bias</a:t>
                </a:r>
              </a:p>
              <a:p>
                <a:pPr algn="ctr">
                  <a:lnSpc>
                    <a:spcPct val="122222"/>
                  </a:lnSpc>
                  <a:spcAft>
                    <a:spcPts val="0"/>
                  </a:spcAft>
                  <a:buClr>
                    <a:schemeClr val="dk1"/>
                  </a:buClr>
                  <a:buSzPts val="1800"/>
                </a:pPr>
                <a14:m>
                  <m:oMathPara xmlns:m="http://schemas.openxmlformats.org/officeDocument/2006/math">
                    <m:oMathParaPr>
                      <m:jc m:val="centerGroup"/>
                    </m:oMathParaPr>
                    <m:oMath xmlns:m="http://schemas.openxmlformats.org/officeDocument/2006/math">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𝑑𝑏</m:t>
                          </m:r>
                        </m:e>
                        <m:sup>
                          <m:r>
                            <a:rPr lang="en-AU" sz="2600" i="1" dirty="0">
                              <a:latin typeface="Cambria Math" panose="02040503050406030204" pitchFamily="18" charset="0"/>
                            </a:rPr>
                            <m:t>[</m:t>
                          </m:r>
                          <m:r>
                            <a:rPr lang="en-AU" sz="2600" b="0" i="1" dirty="0" smtClean="0">
                              <a:latin typeface="Cambria Math" panose="02040503050406030204" pitchFamily="18" charset="0"/>
                            </a:rPr>
                            <m:t>2</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𝑑𝑧</m:t>
                          </m:r>
                        </m:e>
                        <m:sup>
                          <m:r>
                            <a:rPr lang="en-AU" sz="2600" i="1" dirty="0">
                              <a:latin typeface="Cambria Math" panose="02040503050406030204" pitchFamily="18" charset="0"/>
                            </a:rPr>
                            <m:t>[</m:t>
                          </m:r>
                          <m:r>
                            <a:rPr lang="en-AU" sz="2600" b="0" i="1" dirty="0" smtClean="0">
                              <a:latin typeface="Cambria Math" panose="02040503050406030204" pitchFamily="18" charset="0"/>
                            </a:rPr>
                            <m:t>2</m:t>
                          </m:r>
                          <m:r>
                            <a:rPr lang="en-AU" sz="2600" i="1" dirty="0">
                              <a:latin typeface="Cambria Math" panose="02040503050406030204" pitchFamily="18" charset="0"/>
                            </a:rPr>
                            <m:t>]</m:t>
                          </m:r>
                        </m:sup>
                      </m:sSup>
                    </m:oMath>
                  </m:oMathPara>
                </a14:m>
                <a:endParaRPr lang="en-AU" sz="2600" dirty="0"/>
              </a:p>
            </p:txBody>
          </p:sp>
        </mc:Choice>
        <mc:Fallback xmlns="">
          <p:sp>
            <p:nvSpPr>
              <p:cNvPr id="21" name="Google Shape;354;p40">
                <a:extLst>
                  <a:ext uri="{FF2B5EF4-FFF2-40B4-BE49-F238E27FC236}">
                    <a16:creationId xmlns:a16="http://schemas.microsoft.com/office/drawing/2014/main" id="{650E68E6-8CE9-A64C-99CF-A0859994D3FD}"/>
                  </a:ext>
                </a:extLst>
              </p:cNvPr>
              <p:cNvSpPr txBox="1">
                <a:spLocks noRot="1" noChangeAspect="1" noMove="1" noResize="1" noEditPoints="1" noAdjustHandles="1" noChangeArrowheads="1" noChangeShapeType="1" noTextEdit="1"/>
              </p:cNvSpPr>
              <p:nvPr/>
            </p:nvSpPr>
            <p:spPr>
              <a:xfrm>
                <a:off x="6320951" y="4990829"/>
                <a:ext cx="2217098" cy="1042320"/>
              </a:xfrm>
              <a:prstGeom prst="rect">
                <a:avLst/>
              </a:prstGeom>
              <a:blipFill>
                <a:blip r:embed="rId13"/>
                <a:stretch>
                  <a:fillRect t="-3614"/>
                </a:stretch>
              </a:blipFill>
              <a:ln>
                <a:no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40EBCA5D-03F2-534D-B0A1-53FECA0D338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632799" y="303586"/>
            <a:ext cx="3905250" cy="747539"/>
          </a:xfrm>
          <a:prstGeom prst="rect">
            <a:avLst/>
          </a:prstGeom>
          <a:ln w="28575">
            <a:solidFill>
              <a:schemeClr val="tx1"/>
            </a:solidFill>
          </a:ln>
        </p:spPr>
      </p:pic>
    </p:spTree>
    <p:extLst>
      <p:ext uri="{BB962C8B-B14F-4D97-AF65-F5344CB8AC3E}">
        <p14:creationId xmlns:p14="http://schemas.microsoft.com/office/powerpoint/2010/main" val="33571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 Sigmoid</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1860283" y="2310683"/>
            <a:ext cx="2884972"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id="{915B106C-06EC-D746-A28C-B35CD484BA4D}"/>
              </a:ext>
            </a:extLst>
          </p:cNvPr>
          <p:cNvSpPr txBox="1"/>
          <p:nvPr/>
        </p:nvSpPr>
        <p:spPr>
          <a:xfrm>
            <a:off x="3118585" y="2550695"/>
            <a:ext cx="184731" cy="369332"/>
          </a:xfrm>
          <a:prstGeom prst="rect">
            <a:avLst/>
          </a:prstGeom>
          <a:noFill/>
        </p:spPr>
        <p:txBody>
          <a:bodyPr wrap="none" rtlCol="0">
            <a:spAutoFit/>
          </a:bodyPr>
          <a:lstStyle/>
          <a:p>
            <a:endParaRPr lang="en-US" b="1" dirty="0"/>
          </a:p>
        </p:txBody>
      </p:sp>
      <p:sp>
        <p:nvSpPr>
          <p:cNvPr id="5" name="TextBox 4">
            <a:extLst>
              <a:ext uri="{FF2B5EF4-FFF2-40B4-BE49-F238E27FC236}">
                <a16:creationId xmlns:a16="http://schemas.microsoft.com/office/drawing/2014/main" id="{846F6C53-65C7-D847-81E4-1310E25D3D4F}"/>
              </a:ext>
            </a:extLst>
          </p:cNvPr>
          <p:cNvSpPr txBox="1"/>
          <p:nvPr/>
        </p:nvSpPr>
        <p:spPr>
          <a:xfrm>
            <a:off x="595494" y="1440617"/>
            <a:ext cx="7953011" cy="369332"/>
          </a:xfrm>
          <a:prstGeom prst="rect">
            <a:avLst/>
          </a:prstGeom>
          <a:noFill/>
        </p:spPr>
        <p:txBody>
          <a:bodyPr wrap="none" rtlCol="0">
            <a:spAutoFit/>
          </a:bodyPr>
          <a:lstStyle/>
          <a:p>
            <a:r>
              <a:rPr lang="en-AU" dirty="0">
                <a:hlinkClick r:id="rId2"/>
              </a:rPr>
              <a:t>https://towardsdatascience.com/derivative-of-the-sigmoid-function-536880cf918e</a:t>
            </a:r>
            <a:endParaRPr lang="en-US" b="1" dirty="0"/>
          </a:p>
        </p:txBody>
      </p:sp>
      <p:pic>
        <p:nvPicPr>
          <p:cNvPr id="6" name="Picture 5">
            <a:extLst>
              <a:ext uri="{FF2B5EF4-FFF2-40B4-BE49-F238E27FC236}">
                <a16:creationId xmlns:a16="http://schemas.microsoft.com/office/drawing/2014/main" id="{95F63A0E-6A50-7C40-84EE-D92FAF1BA0C2}"/>
              </a:ext>
            </a:extLst>
          </p:cNvPr>
          <p:cNvPicPr>
            <a:picLocks noChangeAspect="1"/>
          </p:cNvPicPr>
          <p:nvPr/>
        </p:nvPicPr>
        <p:blipFill>
          <a:blip r:embed="rId3"/>
          <a:stretch>
            <a:fillRect/>
          </a:stretch>
        </p:blipFill>
        <p:spPr>
          <a:xfrm>
            <a:off x="595494" y="1985210"/>
            <a:ext cx="5141809" cy="4119505"/>
          </a:xfrm>
          <a:prstGeom prst="rect">
            <a:avLst/>
          </a:prstGeom>
        </p:spPr>
      </p:pic>
      <p:sp>
        <p:nvSpPr>
          <p:cNvPr id="7" name="TextBox 6">
            <a:extLst>
              <a:ext uri="{FF2B5EF4-FFF2-40B4-BE49-F238E27FC236}">
                <a16:creationId xmlns:a16="http://schemas.microsoft.com/office/drawing/2014/main" id="{8C3AD52E-24DB-5540-ABFD-275BF2BA4435}"/>
              </a:ext>
            </a:extLst>
          </p:cNvPr>
          <p:cNvSpPr txBox="1"/>
          <p:nvPr/>
        </p:nvSpPr>
        <p:spPr>
          <a:xfrm>
            <a:off x="5981700" y="3042204"/>
            <a:ext cx="1982804" cy="1754326"/>
          </a:xfrm>
          <a:prstGeom prst="rect">
            <a:avLst/>
          </a:prstGeom>
          <a:noFill/>
        </p:spPr>
        <p:txBody>
          <a:bodyPr wrap="square" rtlCol="0">
            <a:spAutoFit/>
          </a:bodyPr>
          <a:lstStyle/>
          <a:p>
            <a:r>
              <a:rPr lang="en-AU" dirty="0">
                <a:hlinkClick r:id="rId4"/>
              </a:rPr>
              <a:t>https://math.stackexchange.com/questions/78575/derivative-of-sigmoid-function-sigma-x-frac11e-x</a:t>
            </a:r>
            <a:endParaRPr lang="en-US" dirty="0"/>
          </a:p>
        </p:txBody>
      </p:sp>
    </p:spTree>
    <p:extLst>
      <p:ext uri="{BB962C8B-B14F-4D97-AF65-F5344CB8AC3E}">
        <p14:creationId xmlns:p14="http://schemas.microsoft.com/office/powerpoint/2010/main" val="255927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541621" y="1467129"/>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Back to our data:</a:t>
            </a:r>
            <a:endParaRPr lang="en-US" b="1" dirty="0"/>
          </a:p>
          <a:p>
            <a:pPr marL="285750" indent="-28575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81436" y="1164656"/>
            <a:ext cx="4810177" cy="848099"/>
          </a:xfrm>
          <a:prstGeom prst="rect">
            <a:avLst/>
          </a:prstGeom>
          <a:ln w="28575">
            <a:solidFill>
              <a:schemeClr val="tx1"/>
            </a:solidFill>
          </a:ln>
        </p:spPr>
      </p:pic>
      <p:graphicFrame>
        <p:nvGraphicFramePr>
          <p:cNvPr id="5" name="Object 4">
            <a:extLst>
              <a:ext uri="{FF2B5EF4-FFF2-40B4-BE49-F238E27FC236}">
                <a16:creationId xmlns:a16="http://schemas.microsoft.com/office/drawing/2014/main" id="{FA8CE80B-4A66-ED48-B4AC-F7077D1EC910}"/>
              </a:ext>
            </a:extLst>
          </p:cNvPr>
          <p:cNvGraphicFramePr>
            <a:graphicFrameLocks noChangeAspect="1"/>
          </p:cNvGraphicFramePr>
          <p:nvPr>
            <p:extLst>
              <p:ext uri="{D42A27DB-BD31-4B8C-83A1-F6EECF244321}">
                <p14:modId xmlns:p14="http://schemas.microsoft.com/office/powerpoint/2010/main" val="1510851022"/>
              </p:ext>
            </p:extLst>
          </p:nvPr>
        </p:nvGraphicFramePr>
        <p:xfrm>
          <a:off x="-276314" y="2383221"/>
          <a:ext cx="8315499" cy="3820154"/>
        </p:xfrm>
        <a:graphic>
          <a:graphicData uri="http://schemas.openxmlformats.org/presentationml/2006/ole">
            <mc:AlternateContent xmlns:mc="http://schemas.openxmlformats.org/markup-compatibility/2006">
              <mc:Choice xmlns:v="urn:schemas-microsoft-com:vml" Requires="v">
                <p:oleObj spid="_x0000_s33816" name="Document" r:id="rId4" imgW="5943600" imgH="2730500" progId="Word.Document.12">
                  <p:embed/>
                </p:oleObj>
              </mc:Choice>
              <mc:Fallback>
                <p:oleObj name="Document" r:id="rId4" imgW="5943600" imgH="2730500" progId="Word.Document.12">
                  <p:embed/>
                  <p:pic>
                    <p:nvPicPr>
                      <p:cNvPr id="0" name=""/>
                      <p:cNvPicPr/>
                      <p:nvPr/>
                    </p:nvPicPr>
                    <p:blipFill>
                      <a:blip r:embed="rId5"/>
                      <a:stretch>
                        <a:fillRect/>
                      </a:stretch>
                    </p:blipFill>
                    <p:spPr>
                      <a:xfrm>
                        <a:off x="-276314" y="2383221"/>
                        <a:ext cx="8315499" cy="3820154"/>
                      </a:xfrm>
                      <a:prstGeom prst="rect">
                        <a:avLst/>
                      </a:prstGeom>
                    </p:spPr>
                  </p:pic>
                </p:oleObj>
              </mc:Fallback>
            </mc:AlternateContent>
          </a:graphicData>
        </a:graphic>
      </p:graphicFrame>
    </p:spTree>
    <p:extLst>
      <p:ext uri="{BB962C8B-B14F-4D97-AF65-F5344CB8AC3E}">
        <p14:creationId xmlns:p14="http://schemas.microsoft.com/office/powerpoint/2010/main" val="79279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Vectorise</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87314" y="1161769"/>
            <a:ext cx="4810177" cy="848099"/>
          </a:xfrm>
          <a:prstGeom prst="rect">
            <a:avLst/>
          </a:prstGeom>
          <a:ln w="28575">
            <a:solidFill>
              <a:schemeClr val="tx1"/>
            </a:solidFill>
          </a:ln>
        </p:spPr>
      </p:pic>
      <p:graphicFrame>
        <p:nvGraphicFramePr>
          <p:cNvPr id="9" name="Object 8">
            <a:extLst>
              <a:ext uri="{FF2B5EF4-FFF2-40B4-BE49-F238E27FC236}">
                <a16:creationId xmlns:a16="http://schemas.microsoft.com/office/drawing/2014/main" id="{6260E468-14F4-AA48-8CCC-8E3703043B13}"/>
              </a:ext>
            </a:extLst>
          </p:cNvPr>
          <p:cNvGraphicFramePr>
            <a:graphicFrameLocks noChangeAspect="1"/>
          </p:cNvGraphicFramePr>
          <p:nvPr>
            <p:extLst>
              <p:ext uri="{D42A27DB-BD31-4B8C-83A1-F6EECF244321}">
                <p14:modId xmlns:p14="http://schemas.microsoft.com/office/powerpoint/2010/main" val="2299283215"/>
              </p:ext>
            </p:extLst>
          </p:nvPr>
        </p:nvGraphicFramePr>
        <p:xfrm>
          <a:off x="-103188" y="1921393"/>
          <a:ext cx="8980488" cy="3914775"/>
        </p:xfrm>
        <a:graphic>
          <a:graphicData uri="http://schemas.openxmlformats.org/presentationml/2006/ole">
            <mc:AlternateContent xmlns:mc="http://schemas.openxmlformats.org/markup-compatibility/2006">
              <mc:Choice xmlns:v="urn:schemas-microsoft-com:vml" Requires="v">
                <p:oleObj spid="_x0000_s34841" name="Document" r:id="rId4" imgW="5727700" imgH="2374900" progId="Word.Document.12">
                  <p:embed/>
                </p:oleObj>
              </mc:Choice>
              <mc:Fallback>
                <p:oleObj name="Document" r:id="rId4" imgW="5727700" imgH="2374900" progId="Word.Document.12">
                  <p:embed/>
                  <p:pic>
                    <p:nvPicPr>
                      <p:cNvPr id="0" name=""/>
                      <p:cNvPicPr/>
                      <p:nvPr/>
                    </p:nvPicPr>
                    <p:blipFill>
                      <a:blip r:embed="rId5"/>
                      <a:stretch>
                        <a:fillRect/>
                      </a:stretch>
                    </p:blipFill>
                    <p:spPr>
                      <a:xfrm>
                        <a:off x="-103188" y="1921393"/>
                        <a:ext cx="8980488" cy="3914775"/>
                      </a:xfrm>
                      <a:prstGeom prst="rect">
                        <a:avLst/>
                      </a:prstGeom>
                    </p:spPr>
                  </p:pic>
                </p:oleObj>
              </mc:Fallback>
            </mc:AlternateContent>
          </a:graphicData>
        </a:graphic>
      </p:graphicFrame>
    </p:spTree>
    <p:extLst>
      <p:ext uri="{BB962C8B-B14F-4D97-AF65-F5344CB8AC3E}">
        <p14:creationId xmlns:p14="http://schemas.microsoft.com/office/powerpoint/2010/main" val="36910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Generalise</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87314" y="1161769"/>
            <a:ext cx="4810177" cy="848099"/>
          </a:xfrm>
          <a:prstGeom prst="rect">
            <a:avLst/>
          </a:prstGeom>
          <a:ln w="28575">
            <a:solidFill>
              <a:schemeClr val="tx1"/>
            </a:solidFill>
          </a:ln>
        </p:spPr>
      </p:pic>
      <p:graphicFrame>
        <p:nvGraphicFramePr>
          <p:cNvPr id="9" name="Object 8">
            <a:extLst>
              <a:ext uri="{FF2B5EF4-FFF2-40B4-BE49-F238E27FC236}">
                <a16:creationId xmlns:a16="http://schemas.microsoft.com/office/drawing/2014/main" id="{6260E468-14F4-AA48-8CCC-8E3703043B13}"/>
              </a:ext>
            </a:extLst>
          </p:cNvPr>
          <p:cNvGraphicFramePr>
            <a:graphicFrameLocks noChangeAspect="1"/>
          </p:cNvGraphicFramePr>
          <p:nvPr>
            <p:extLst>
              <p:ext uri="{D42A27DB-BD31-4B8C-83A1-F6EECF244321}">
                <p14:modId xmlns:p14="http://schemas.microsoft.com/office/powerpoint/2010/main" val="836460699"/>
              </p:ext>
            </p:extLst>
          </p:nvPr>
        </p:nvGraphicFramePr>
        <p:xfrm>
          <a:off x="0" y="2315795"/>
          <a:ext cx="8980488" cy="3663950"/>
        </p:xfrm>
        <a:graphic>
          <a:graphicData uri="http://schemas.openxmlformats.org/presentationml/2006/ole">
            <mc:AlternateContent xmlns:mc="http://schemas.openxmlformats.org/markup-compatibility/2006">
              <mc:Choice xmlns:v="urn:schemas-microsoft-com:vml" Requires="v">
                <p:oleObj spid="_x0000_s35863" name="Document" r:id="rId4" imgW="5727700" imgH="2222500" progId="Word.Document.12">
                  <p:embed/>
                </p:oleObj>
              </mc:Choice>
              <mc:Fallback>
                <p:oleObj name="Document" r:id="rId4" imgW="5727700" imgH="2222500" progId="Word.Document.12">
                  <p:embed/>
                  <p:pic>
                    <p:nvPicPr>
                      <p:cNvPr id="9" name="Object 8">
                        <a:extLst>
                          <a:ext uri="{FF2B5EF4-FFF2-40B4-BE49-F238E27FC236}">
                            <a16:creationId xmlns:a16="http://schemas.microsoft.com/office/drawing/2014/main" id="{6260E468-14F4-AA48-8CCC-8E3703043B13}"/>
                          </a:ext>
                        </a:extLst>
                      </p:cNvPr>
                      <p:cNvPicPr/>
                      <p:nvPr/>
                    </p:nvPicPr>
                    <p:blipFill>
                      <a:blip r:embed="rId5"/>
                      <a:stretch>
                        <a:fillRect/>
                      </a:stretch>
                    </p:blipFill>
                    <p:spPr>
                      <a:xfrm>
                        <a:off x="0" y="2315795"/>
                        <a:ext cx="8980488" cy="3663950"/>
                      </a:xfrm>
                      <a:prstGeom prst="rect">
                        <a:avLst/>
                      </a:prstGeom>
                    </p:spPr>
                  </p:pic>
                </p:oleObj>
              </mc:Fallback>
            </mc:AlternateContent>
          </a:graphicData>
        </a:graphic>
      </p:graphicFrame>
    </p:spTree>
    <p:extLst>
      <p:ext uri="{BB962C8B-B14F-4D97-AF65-F5344CB8AC3E}">
        <p14:creationId xmlns:p14="http://schemas.microsoft.com/office/powerpoint/2010/main" val="35460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a:t>
            </a:r>
            <a:r>
              <a:rPr lang="en-US" sz="3000" dirty="0" err="1">
                <a:solidFill>
                  <a:srgbClr val="8CB7C7"/>
                </a:solidFill>
                <a:latin typeface="Arial"/>
                <a:cs typeface="Arial"/>
                <a:sym typeface="Arial"/>
              </a:rPr>
              <a:t>Softmax</a:t>
            </a:r>
            <a:endParaRPr lang="en-US" dirty="0"/>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631150" y="1275950"/>
            <a:ext cx="8180917" cy="6202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if we have multiple classes? Introducing </a:t>
            </a:r>
            <a:r>
              <a:rPr lang="en-US" sz="2000" dirty="0" err="1">
                <a:solidFill>
                  <a:schemeClr val="tx1"/>
                </a:solidFill>
                <a:latin typeface="Arial"/>
                <a:ea typeface="Arial"/>
                <a:cs typeface="Arial"/>
                <a:sym typeface="Arial"/>
              </a:rPr>
              <a:t>Softmax</a:t>
            </a:r>
            <a:r>
              <a:rPr lang="en-US" sz="2000" dirty="0">
                <a:solidFill>
                  <a:schemeClr val="tx1"/>
                </a:solidFill>
                <a:latin typeface="Arial"/>
                <a:ea typeface="Arial"/>
                <a:cs typeface="Arial"/>
                <a:sym typeface="Arial"/>
              </a:rPr>
              <a:t> function</a:t>
            </a: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graphicFrame>
        <p:nvGraphicFramePr>
          <p:cNvPr id="3" name="Object 2">
            <a:extLst>
              <a:ext uri="{FF2B5EF4-FFF2-40B4-BE49-F238E27FC236}">
                <a16:creationId xmlns:a16="http://schemas.microsoft.com/office/drawing/2014/main" id="{C5E54485-7926-F74E-880D-6C1D6E2EC1FC}"/>
              </a:ext>
            </a:extLst>
          </p:cNvPr>
          <p:cNvGraphicFramePr>
            <a:graphicFrameLocks noChangeAspect="1"/>
          </p:cNvGraphicFramePr>
          <p:nvPr>
            <p:extLst>
              <p:ext uri="{D42A27DB-BD31-4B8C-83A1-F6EECF244321}">
                <p14:modId xmlns:p14="http://schemas.microsoft.com/office/powerpoint/2010/main" val="1169549331"/>
              </p:ext>
            </p:extLst>
          </p:nvPr>
        </p:nvGraphicFramePr>
        <p:xfrm>
          <a:off x="1853248" y="1807290"/>
          <a:ext cx="6183312" cy="990600"/>
        </p:xfrm>
        <a:graphic>
          <a:graphicData uri="http://schemas.openxmlformats.org/presentationml/2006/ole">
            <mc:AlternateContent xmlns:mc="http://schemas.openxmlformats.org/markup-compatibility/2006">
              <mc:Choice xmlns:v="urn:schemas-microsoft-com:vml" Requires="v">
                <p:oleObj spid="_x0000_s29727" name="Document" r:id="rId4" imgW="5727700" imgH="990600" progId="Word.Document.12">
                  <p:embed/>
                </p:oleObj>
              </mc:Choice>
              <mc:Fallback>
                <p:oleObj name="Document" r:id="rId4" imgW="5727700" imgH="990600" progId="Word.Document.12">
                  <p:embed/>
                  <p:pic>
                    <p:nvPicPr>
                      <p:cNvPr id="3" name="Object 2">
                        <a:extLst>
                          <a:ext uri="{FF2B5EF4-FFF2-40B4-BE49-F238E27FC236}">
                            <a16:creationId xmlns:a16="http://schemas.microsoft.com/office/drawing/2014/main" id="{C5E54485-7926-F74E-880D-6C1D6E2EC1FC}"/>
                          </a:ext>
                        </a:extLst>
                      </p:cNvPr>
                      <p:cNvPicPr/>
                      <p:nvPr/>
                    </p:nvPicPr>
                    <p:blipFill>
                      <a:blip r:embed="rId5"/>
                      <a:stretch>
                        <a:fillRect/>
                      </a:stretch>
                    </p:blipFill>
                    <p:spPr>
                      <a:xfrm>
                        <a:off x="1853248" y="1807290"/>
                        <a:ext cx="6183312" cy="990600"/>
                      </a:xfrm>
                      <a:prstGeom prst="rect">
                        <a:avLst/>
                      </a:prstGeom>
                    </p:spPr>
                  </p:pic>
                </p:oleObj>
              </mc:Fallback>
            </mc:AlternateContent>
          </a:graphicData>
        </a:graphic>
      </p:graphicFrame>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631149" y="2741187"/>
            <a:ext cx="8301095" cy="1282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Probability Y is some class (given the network) is equal to e-to-the-power of the ‘score’ for that class divided by the sum of each other ‘score’ to the other classes, raised by e</a:t>
            </a:r>
          </a:p>
        </p:txBody>
      </p:sp>
      <p:sp>
        <p:nvSpPr>
          <p:cNvPr id="10" name="Google Shape;406;p45">
            <a:extLst>
              <a:ext uri="{FF2B5EF4-FFF2-40B4-BE49-F238E27FC236}">
                <a16:creationId xmlns:a16="http://schemas.microsoft.com/office/drawing/2014/main" id="{3211FA49-5872-4844-B16F-6E714C9AC41C}"/>
              </a:ext>
            </a:extLst>
          </p:cNvPr>
          <p:cNvSpPr txBox="1">
            <a:spLocks/>
          </p:cNvSpPr>
          <p:nvPr/>
        </p:nvSpPr>
        <p:spPr>
          <a:xfrm>
            <a:off x="631149" y="4040861"/>
            <a:ext cx="4701247" cy="2136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We are essentially computing a probability distribution over our classes</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Therefore the loss can be seen as the </a:t>
            </a:r>
            <a:r>
              <a:rPr lang="en-US" sz="2000" b="1" i="1" dirty="0">
                <a:solidFill>
                  <a:schemeClr val="tx1"/>
                </a:solidFill>
                <a:latin typeface="Arial"/>
                <a:ea typeface="Arial"/>
                <a:cs typeface="Arial"/>
                <a:sym typeface="Arial"/>
              </a:rPr>
              <a:t>negative log likelihood of the correct class</a:t>
            </a:r>
            <a:endParaRPr lang="en-US" sz="2000" dirty="0">
              <a:solidFill>
                <a:schemeClr val="tx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1" name="Google Shape;354;p40">
                <a:extLst>
                  <a:ext uri="{FF2B5EF4-FFF2-40B4-BE49-F238E27FC236}">
                    <a16:creationId xmlns:a16="http://schemas.microsoft.com/office/drawing/2014/main" id="{C5A746ED-A738-6C49-A512-BB2561E1035E}"/>
                  </a:ext>
                </a:extLst>
              </p:cNvPr>
              <p:cNvSpPr txBox="1">
                <a:spLocks/>
              </p:cNvSpPr>
              <p:nvPr/>
            </p:nvSpPr>
            <p:spPr>
              <a:xfrm>
                <a:off x="6058964" y="4276598"/>
                <a:ext cx="2873280"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In Math:</a:t>
                </a:r>
                <a:br>
                  <a:rPr lang="en-AU" sz="2000" b="1" u="sng" dirty="0"/>
                </a:br>
                <a:r>
                  <a:rPr lang="en-AU" sz="1200" b="1" u="sng" dirty="0"/>
                  <a:t> </a:t>
                </a:r>
              </a:p>
              <a:p>
                <a:pPr algn="ctr">
                  <a:lnSpc>
                    <a:spcPct val="122222"/>
                  </a:lnSpc>
                  <a:spcAft>
                    <a:spcPts val="0"/>
                  </a:spcAft>
                  <a:buClr>
                    <a:schemeClr val="dk1"/>
                  </a:buClr>
                  <a:buSzPts val="1800"/>
                </a:pPr>
                <a14:m>
                  <m:oMathPara xmlns:m="http://schemas.openxmlformats.org/officeDocument/2006/math">
                    <m:oMathParaPr>
                      <m:jc m:val="center"/>
                    </m:oMathParaPr>
                    <m:oMath xmlns:m="http://schemas.openxmlformats.org/officeDocument/2006/math">
                      <m:sSub>
                        <m:sSubPr>
                          <m:ctrlPr>
                            <a:rPr lang="en-AU" sz="1400" i="1" dirty="0" smtClean="0">
                              <a:latin typeface="Cambria Math" panose="02040503050406030204" pitchFamily="18" charset="0"/>
                            </a:rPr>
                          </m:ctrlPr>
                        </m:sSubPr>
                        <m:e>
                          <m:r>
                            <a:rPr lang="en-AU" sz="1400" b="0" i="1" dirty="0" smtClean="0">
                              <a:latin typeface="Cambria Math" panose="02040503050406030204" pitchFamily="18" charset="0"/>
                            </a:rPr>
                            <m:t>𝐿</m:t>
                          </m:r>
                        </m:e>
                        <m:sub>
                          <m:r>
                            <a:rPr lang="en-AU" sz="1400" b="0" i="1" dirty="0" smtClean="0">
                              <a:latin typeface="Cambria Math" panose="02040503050406030204" pitchFamily="18" charset="0"/>
                            </a:rPr>
                            <m:t>𝑖</m:t>
                          </m:r>
                        </m:sub>
                      </m:sSub>
                      <m:r>
                        <a:rPr lang="en-AU" sz="1400" i="1" dirty="0">
                          <a:latin typeface="Cambria Math" panose="02040503050406030204" pitchFamily="18" charset="0"/>
                        </a:rPr>
                        <m:t>=−</m:t>
                      </m:r>
                      <m:func>
                        <m:funcPr>
                          <m:ctrlPr>
                            <a:rPr lang="en-AU" sz="1400" i="1" dirty="0">
                              <a:latin typeface="Cambria Math" panose="02040503050406030204" pitchFamily="18" charset="0"/>
                            </a:rPr>
                          </m:ctrlPr>
                        </m:funcPr>
                        <m:fName>
                          <m:r>
                            <m:rPr>
                              <m:sty m:val="p"/>
                            </m:rPr>
                            <a:rPr lang="en-AU" sz="1400" dirty="0">
                              <a:latin typeface="Cambria Math" panose="02040503050406030204" pitchFamily="18" charset="0"/>
                            </a:rPr>
                            <m:t>log</m:t>
                          </m:r>
                        </m:fName>
                        <m:e>
                          <m:r>
                            <a:rPr lang="en-AU" sz="1400" i="1" dirty="0">
                              <a:latin typeface="Cambria Math" panose="02040503050406030204" pitchFamily="18" charset="0"/>
                            </a:rPr>
                            <m:t>𝑃</m:t>
                          </m:r>
                          <m:d>
                            <m:dPr>
                              <m:endChr m:val="|"/>
                              <m:ctrlPr>
                                <a:rPr lang="en-AU" sz="1400" i="1" dirty="0">
                                  <a:latin typeface="Cambria Math" panose="02040503050406030204" pitchFamily="18" charset="0"/>
                                </a:rPr>
                              </m:ctrlPr>
                            </m:dPr>
                            <m:e>
                              <m:r>
                                <a:rPr lang="en-AU" sz="1400" i="1" dirty="0">
                                  <a:latin typeface="Cambria Math" panose="02040503050406030204" pitchFamily="18" charset="0"/>
                                </a:rPr>
                                <m:t>𝑌</m:t>
                              </m:r>
                              <m:r>
                                <a:rPr lang="en-AU" sz="1400" i="1" dirty="0">
                                  <a:latin typeface="Cambria Math" panose="02040503050406030204" pitchFamily="18" charset="0"/>
                                </a:rPr>
                                <m:t>=</m:t>
                              </m:r>
                              <m:sSub>
                                <m:sSubPr>
                                  <m:ctrlPr>
                                    <a:rPr lang="en-AU" sz="1400" i="1" dirty="0" smtClean="0">
                                      <a:latin typeface="Cambria Math" panose="02040503050406030204" pitchFamily="18" charset="0"/>
                                    </a:rPr>
                                  </m:ctrlPr>
                                </m:sSubPr>
                                <m:e>
                                  <m:r>
                                    <a:rPr lang="en-AU" sz="1400" b="0" i="1" dirty="0" smtClean="0">
                                      <a:latin typeface="Cambria Math" panose="02040503050406030204" pitchFamily="18" charset="0"/>
                                    </a:rPr>
                                    <m:t>𝑦</m:t>
                                  </m:r>
                                </m:e>
                                <m:sub>
                                  <m:r>
                                    <a:rPr lang="en-AU" sz="1400" b="0" i="1" dirty="0" smtClean="0">
                                      <a:latin typeface="Cambria Math" panose="02040503050406030204" pitchFamily="18" charset="0"/>
                                    </a:rPr>
                                    <m:t>𝑖</m:t>
                                  </m:r>
                                </m:sub>
                              </m:sSub>
                              <m:r>
                                <a:rPr lang="en-AU" sz="1400" b="0" i="1" dirty="0" smtClean="0">
                                  <a:latin typeface="Cambria Math" panose="02040503050406030204" pitchFamily="18" charset="0"/>
                                </a:rPr>
                                <m:t> </m:t>
                              </m:r>
                            </m:e>
                          </m:d>
                        </m:e>
                      </m:func>
                      <m:r>
                        <a:rPr lang="en-AU" sz="1400" b="0" i="1" dirty="0" smtClean="0">
                          <a:latin typeface="Cambria Math" panose="02040503050406030204" pitchFamily="18" charset="0"/>
                        </a:rPr>
                        <m:t>𝑋</m:t>
                      </m:r>
                      <m:r>
                        <a:rPr lang="en-AU" sz="1400" b="0" i="1" dirty="0" smtClean="0">
                          <a:latin typeface="Cambria Math" panose="02040503050406030204" pitchFamily="18" charset="0"/>
                        </a:rPr>
                        <m:t>=</m:t>
                      </m:r>
                      <m:sSub>
                        <m:sSubPr>
                          <m:ctrlPr>
                            <a:rPr lang="en-AU" sz="1400" b="0" i="1" dirty="0" smtClean="0">
                              <a:latin typeface="Cambria Math" panose="02040503050406030204" pitchFamily="18" charset="0"/>
                            </a:rPr>
                          </m:ctrlPr>
                        </m:sSubPr>
                        <m:e>
                          <m:r>
                            <a:rPr lang="en-AU" sz="1400" b="0" i="1" dirty="0" smtClean="0">
                              <a:latin typeface="Cambria Math" panose="02040503050406030204" pitchFamily="18" charset="0"/>
                            </a:rPr>
                            <m:t>𝑥</m:t>
                          </m:r>
                        </m:e>
                        <m:sub>
                          <m:r>
                            <a:rPr lang="en-AU" sz="1400" b="0" i="1" dirty="0" smtClean="0">
                              <a:latin typeface="Cambria Math" panose="02040503050406030204" pitchFamily="18" charset="0"/>
                            </a:rPr>
                            <m:t>𝑖</m:t>
                          </m:r>
                        </m:sub>
                      </m:sSub>
                      <m:r>
                        <a:rPr lang="en-AU" sz="1400" b="0" i="1" dirty="0" smtClean="0">
                          <a:latin typeface="Cambria Math" panose="02040503050406030204" pitchFamily="18" charset="0"/>
                        </a:rPr>
                        <m:t>)</m:t>
                      </m:r>
                    </m:oMath>
                    <m:oMath xmlns:m="http://schemas.openxmlformats.org/officeDocument/2006/math">
                      <m:sSub>
                        <m:sSubPr>
                          <m:ctrlPr>
                            <a:rPr lang="en-AU" sz="1400" i="1" dirty="0">
                              <a:latin typeface="Cambria Math" panose="02040503050406030204" pitchFamily="18" charset="0"/>
                            </a:rPr>
                          </m:ctrlPr>
                        </m:sSubPr>
                        <m:e>
                          <m:r>
                            <a:rPr lang="en-AU" sz="1400" i="1" dirty="0">
                              <a:latin typeface="Cambria Math" panose="02040503050406030204" pitchFamily="18" charset="0"/>
                            </a:rPr>
                            <m:t>𝐿</m:t>
                          </m:r>
                        </m:e>
                        <m:sub>
                          <m:r>
                            <a:rPr lang="en-AU" sz="1400" i="1" dirty="0">
                              <a:latin typeface="Cambria Math" panose="02040503050406030204" pitchFamily="18" charset="0"/>
                            </a:rPr>
                            <m:t>𝑖</m:t>
                          </m:r>
                        </m:sub>
                      </m:sSub>
                      <m:r>
                        <a:rPr lang="en-AU" sz="1400" i="1" dirty="0">
                          <a:latin typeface="Cambria Math" panose="02040503050406030204" pitchFamily="18" charset="0"/>
                        </a:rPr>
                        <m:t>=−</m:t>
                      </m:r>
                      <m:func>
                        <m:funcPr>
                          <m:ctrlPr>
                            <a:rPr lang="en-AU" sz="1400" i="1" dirty="0">
                              <a:latin typeface="Cambria Math" panose="02040503050406030204" pitchFamily="18" charset="0"/>
                            </a:rPr>
                          </m:ctrlPr>
                        </m:funcPr>
                        <m:fName>
                          <m:r>
                            <m:rPr>
                              <m:sty m:val="p"/>
                            </m:rPr>
                            <a:rPr lang="en-AU" sz="1400" dirty="0">
                              <a:latin typeface="Cambria Math" panose="02040503050406030204" pitchFamily="18" charset="0"/>
                            </a:rPr>
                            <m:t>log</m:t>
                          </m:r>
                        </m:fName>
                        <m:e>
                          <m:d>
                            <m:dPr>
                              <m:ctrlPr>
                                <a:rPr lang="en-AU" sz="1400" b="0" i="1" dirty="0" smtClean="0">
                                  <a:latin typeface="Cambria Math" panose="02040503050406030204" pitchFamily="18" charset="0"/>
                                </a:rPr>
                              </m:ctrlPr>
                            </m:dPr>
                            <m:e>
                              <m:f>
                                <m:fPr>
                                  <m:ctrlPr>
                                    <a:rPr lang="en-AU" sz="1400" b="1" i="1" dirty="0" smtClean="0">
                                      <a:solidFill>
                                        <a:srgbClr val="7030A0"/>
                                      </a:solidFill>
                                      <a:latin typeface="Cambria Math" panose="02040503050406030204" pitchFamily="18" charset="0"/>
                                    </a:rPr>
                                  </m:ctrlPr>
                                </m:fPr>
                                <m:num>
                                  <m:sSup>
                                    <m:sSupPr>
                                      <m:ctrlPr>
                                        <a:rPr lang="en-AU" sz="1400" b="1" i="1" dirty="0" smtClean="0">
                                          <a:solidFill>
                                            <a:srgbClr val="7030A0"/>
                                          </a:solidFill>
                                          <a:latin typeface="Cambria Math" panose="02040503050406030204" pitchFamily="18" charset="0"/>
                                        </a:rPr>
                                      </m:ctrlPr>
                                    </m:sSupPr>
                                    <m:e>
                                      <m:r>
                                        <a:rPr lang="en-AU" sz="1400" b="1" i="1" dirty="0" smtClean="0">
                                          <a:solidFill>
                                            <a:srgbClr val="7030A0"/>
                                          </a:solidFill>
                                          <a:latin typeface="Cambria Math" panose="02040503050406030204" pitchFamily="18" charset="0"/>
                                        </a:rPr>
                                        <m:t>𝒆</m:t>
                                      </m:r>
                                    </m:e>
                                    <m:sup>
                                      <m:sSub>
                                        <m:sSubPr>
                                          <m:ctrlPr>
                                            <a:rPr lang="en-AU" sz="1400" b="1" i="1" dirty="0" smtClean="0">
                                              <a:solidFill>
                                                <a:srgbClr val="7030A0"/>
                                              </a:solidFill>
                                              <a:latin typeface="Cambria Math" panose="02040503050406030204" pitchFamily="18" charset="0"/>
                                            </a:rPr>
                                          </m:ctrlPr>
                                        </m:sSubPr>
                                        <m:e>
                                          <m:r>
                                            <a:rPr lang="en-AU" sz="1400" b="1" i="1" dirty="0" smtClean="0">
                                              <a:solidFill>
                                                <a:srgbClr val="7030A0"/>
                                              </a:solidFill>
                                              <a:latin typeface="Cambria Math" panose="02040503050406030204" pitchFamily="18" charset="0"/>
                                            </a:rPr>
                                            <m:t>𝒚</m:t>
                                          </m:r>
                                        </m:e>
                                        <m:sub>
                                          <m:r>
                                            <a:rPr lang="en-AU" sz="1400" b="1" i="1" dirty="0" smtClean="0">
                                              <a:solidFill>
                                                <a:srgbClr val="7030A0"/>
                                              </a:solidFill>
                                              <a:latin typeface="Cambria Math" panose="02040503050406030204" pitchFamily="18" charset="0"/>
                                            </a:rPr>
                                            <m:t>𝒊</m:t>
                                          </m:r>
                                        </m:sub>
                                      </m:sSub>
                                    </m:sup>
                                  </m:sSup>
                                </m:num>
                                <m:den>
                                  <m:nary>
                                    <m:naryPr>
                                      <m:chr m:val="∑"/>
                                      <m:supHide m:val="on"/>
                                      <m:ctrlPr>
                                        <a:rPr lang="en-AU" sz="1400" b="1" i="1" dirty="0" smtClean="0">
                                          <a:solidFill>
                                            <a:srgbClr val="7030A0"/>
                                          </a:solidFill>
                                          <a:latin typeface="Cambria Math" panose="02040503050406030204" pitchFamily="18" charset="0"/>
                                        </a:rPr>
                                      </m:ctrlPr>
                                    </m:naryPr>
                                    <m:sub>
                                      <m:r>
                                        <m:rPr>
                                          <m:brk m:alnAt="7"/>
                                        </m:rPr>
                                        <a:rPr lang="en-AU" sz="1400" b="1" i="1" dirty="0" smtClean="0">
                                          <a:solidFill>
                                            <a:srgbClr val="7030A0"/>
                                          </a:solidFill>
                                          <a:latin typeface="Cambria Math" panose="02040503050406030204" pitchFamily="18" charset="0"/>
                                        </a:rPr>
                                        <m:t>𝒋</m:t>
                                      </m:r>
                                    </m:sub>
                                    <m:sup/>
                                    <m:e>
                                      <m:sSup>
                                        <m:sSupPr>
                                          <m:ctrlPr>
                                            <a:rPr lang="en-AU" sz="1400" b="1" i="1" dirty="0" smtClean="0">
                                              <a:solidFill>
                                                <a:srgbClr val="7030A0"/>
                                              </a:solidFill>
                                              <a:latin typeface="Cambria Math" panose="02040503050406030204" pitchFamily="18" charset="0"/>
                                            </a:rPr>
                                          </m:ctrlPr>
                                        </m:sSupPr>
                                        <m:e>
                                          <m:r>
                                            <a:rPr lang="en-AU" sz="1400" b="1" i="1" dirty="0" smtClean="0">
                                              <a:solidFill>
                                                <a:srgbClr val="7030A0"/>
                                              </a:solidFill>
                                              <a:latin typeface="Cambria Math" panose="02040503050406030204" pitchFamily="18" charset="0"/>
                                            </a:rPr>
                                            <m:t>𝒆</m:t>
                                          </m:r>
                                        </m:e>
                                        <m:sup>
                                          <m:sSub>
                                            <m:sSubPr>
                                              <m:ctrlPr>
                                                <a:rPr lang="en-AU" sz="1400" b="1" i="1" dirty="0" smtClean="0">
                                                  <a:solidFill>
                                                    <a:srgbClr val="7030A0"/>
                                                  </a:solidFill>
                                                  <a:latin typeface="Cambria Math" panose="02040503050406030204" pitchFamily="18" charset="0"/>
                                                </a:rPr>
                                              </m:ctrlPr>
                                            </m:sSubPr>
                                            <m:e>
                                              <m:r>
                                                <a:rPr lang="en-AU" sz="1400" b="1" i="1" dirty="0" smtClean="0">
                                                  <a:solidFill>
                                                    <a:srgbClr val="7030A0"/>
                                                  </a:solidFill>
                                                  <a:latin typeface="Cambria Math" panose="02040503050406030204" pitchFamily="18" charset="0"/>
                                                </a:rPr>
                                                <m:t>𝒔</m:t>
                                              </m:r>
                                            </m:e>
                                            <m:sub>
                                              <m:r>
                                                <a:rPr lang="en-AU" sz="1400" b="1" i="1" dirty="0" smtClean="0">
                                                  <a:solidFill>
                                                    <a:srgbClr val="7030A0"/>
                                                  </a:solidFill>
                                                  <a:latin typeface="Cambria Math" panose="02040503050406030204" pitchFamily="18" charset="0"/>
                                                </a:rPr>
                                                <m:t>𝒋</m:t>
                                              </m:r>
                                            </m:sub>
                                          </m:sSub>
                                        </m:sup>
                                      </m:sSup>
                                    </m:e>
                                  </m:nary>
                                </m:den>
                              </m:f>
                            </m:e>
                          </m:d>
                        </m:e>
                      </m:func>
                    </m:oMath>
                  </m:oMathPara>
                </a14:m>
                <a:br>
                  <a:rPr lang="en-AU" sz="1400" dirty="0"/>
                </a:br>
                <a:endParaRPr lang="en-AU" sz="1400" dirty="0"/>
              </a:p>
              <a:p>
                <a:pPr algn="ctr">
                  <a:lnSpc>
                    <a:spcPct val="122222"/>
                  </a:lnSpc>
                  <a:spcAft>
                    <a:spcPts val="0"/>
                  </a:spcAft>
                  <a:buClr>
                    <a:schemeClr val="dk1"/>
                  </a:buClr>
                  <a:buSzPts val="1800"/>
                </a:pPr>
                <a:r>
                  <a:rPr lang="en-AU" sz="1400" dirty="0"/>
                  <a:t>Loss = -log(</a:t>
                </a:r>
                <a:r>
                  <a:rPr lang="en-AU" sz="1400" b="1" dirty="0">
                    <a:solidFill>
                      <a:srgbClr val="7030A0"/>
                    </a:solidFill>
                  </a:rPr>
                  <a:t>Probability of true class</a:t>
                </a:r>
                <a:r>
                  <a:rPr lang="en-AU" sz="1400" dirty="0"/>
                  <a:t>)</a:t>
                </a:r>
              </a:p>
              <a:p>
                <a:pPr algn="ctr">
                  <a:lnSpc>
                    <a:spcPct val="122222"/>
                  </a:lnSpc>
                  <a:spcAft>
                    <a:spcPts val="0"/>
                  </a:spcAft>
                  <a:buClr>
                    <a:schemeClr val="dk1"/>
                  </a:buClr>
                  <a:buSzPts val="1800"/>
                </a:pPr>
                <a:r>
                  <a:rPr lang="en-AU" sz="1400" dirty="0"/>
                  <a:t>(Consider –log(</a:t>
                </a:r>
                <a:r>
                  <a:rPr lang="en-AU" sz="1400" b="1" dirty="0">
                    <a:solidFill>
                      <a:srgbClr val="7030A0"/>
                    </a:solidFill>
                  </a:rPr>
                  <a:t>1</a:t>
                </a:r>
                <a:r>
                  <a:rPr lang="en-AU" sz="1400" dirty="0"/>
                  <a:t>))</a:t>
                </a:r>
              </a:p>
            </p:txBody>
          </p:sp>
        </mc:Choice>
        <mc:Fallback xmlns="">
          <p:sp>
            <p:nvSpPr>
              <p:cNvPr id="11" name="Google Shape;354;p40">
                <a:extLst>
                  <a:ext uri="{FF2B5EF4-FFF2-40B4-BE49-F238E27FC236}">
                    <a16:creationId xmlns:a16="http://schemas.microsoft.com/office/drawing/2014/main" id="{C5A746ED-A738-6C49-A512-BB2561E1035E}"/>
                  </a:ext>
                </a:extLst>
              </p:cNvPr>
              <p:cNvSpPr txBox="1">
                <a:spLocks noRot="1" noChangeAspect="1" noMove="1" noResize="1" noEditPoints="1" noAdjustHandles="1" noChangeArrowheads="1" noChangeShapeType="1" noTextEdit="1"/>
              </p:cNvSpPr>
              <p:nvPr/>
            </p:nvSpPr>
            <p:spPr>
              <a:xfrm>
                <a:off x="6058964" y="4276598"/>
                <a:ext cx="2873280" cy="2136808"/>
              </a:xfrm>
              <a:prstGeom prst="rect">
                <a:avLst/>
              </a:prstGeom>
              <a:blipFill>
                <a:blip r:embed="rId6"/>
                <a:stretch>
                  <a:fillRect t="-17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09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a:t>
            </a:r>
            <a:r>
              <a:rPr lang="en-US" sz="3000" dirty="0" err="1">
                <a:solidFill>
                  <a:srgbClr val="8CB7C7"/>
                </a:solidFill>
                <a:latin typeface="Arial"/>
                <a:cs typeface="Arial"/>
                <a:sym typeface="Arial"/>
              </a:rPr>
              <a:t>Softmax</a:t>
            </a:r>
            <a:endParaRPr lang="en-US" dirty="0"/>
          </a:p>
        </p:txBody>
      </p:sp>
      <p:graphicFrame>
        <p:nvGraphicFramePr>
          <p:cNvPr id="3" name="Object 2">
            <a:extLst>
              <a:ext uri="{FF2B5EF4-FFF2-40B4-BE49-F238E27FC236}">
                <a16:creationId xmlns:a16="http://schemas.microsoft.com/office/drawing/2014/main" id="{C5E54485-7926-F74E-880D-6C1D6E2EC1FC}"/>
              </a:ext>
            </a:extLst>
          </p:cNvPr>
          <p:cNvGraphicFramePr>
            <a:graphicFrameLocks noChangeAspect="1"/>
          </p:cNvGraphicFramePr>
          <p:nvPr>
            <p:extLst>
              <p:ext uri="{D42A27DB-BD31-4B8C-83A1-F6EECF244321}">
                <p14:modId xmlns:p14="http://schemas.microsoft.com/office/powerpoint/2010/main" val="3575076085"/>
              </p:ext>
            </p:extLst>
          </p:nvPr>
        </p:nvGraphicFramePr>
        <p:xfrm>
          <a:off x="111075" y="989143"/>
          <a:ext cx="6183312" cy="990600"/>
        </p:xfrm>
        <a:graphic>
          <a:graphicData uri="http://schemas.openxmlformats.org/presentationml/2006/ole">
            <mc:AlternateContent xmlns:mc="http://schemas.openxmlformats.org/markup-compatibility/2006">
              <mc:Choice xmlns:v="urn:schemas-microsoft-com:vml" Requires="v">
                <p:oleObj spid="_x0000_s39982" name="Document" r:id="rId4" imgW="5727700" imgH="990600" progId="Word.Document.12">
                  <p:embed/>
                </p:oleObj>
              </mc:Choice>
              <mc:Fallback>
                <p:oleObj name="Document" r:id="rId4" imgW="5727700" imgH="990600" progId="Word.Document.12">
                  <p:embed/>
                  <p:pic>
                    <p:nvPicPr>
                      <p:cNvPr id="3" name="Object 2">
                        <a:extLst>
                          <a:ext uri="{FF2B5EF4-FFF2-40B4-BE49-F238E27FC236}">
                            <a16:creationId xmlns:a16="http://schemas.microsoft.com/office/drawing/2014/main" id="{C5E54485-7926-F74E-880D-6C1D6E2EC1FC}"/>
                          </a:ext>
                        </a:extLst>
                      </p:cNvPr>
                      <p:cNvPicPr/>
                      <p:nvPr/>
                    </p:nvPicPr>
                    <p:blipFill>
                      <a:blip r:embed="rId5"/>
                      <a:stretch>
                        <a:fillRect/>
                      </a:stretch>
                    </p:blipFill>
                    <p:spPr>
                      <a:xfrm>
                        <a:off x="111075" y="989143"/>
                        <a:ext cx="6183312" cy="990600"/>
                      </a:xfrm>
                      <a:prstGeom prst="rect">
                        <a:avLst/>
                      </a:prstGeom>
                    </p:spPr>
                  </p:pic>
                </p:oleObj>
              </mc:Fallback>
            </mc:AlternateContent>
          </a:graphicData>
        </a:graphic>
      </p:graphicFrame>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631150" y="1979743"/>
            <a:ext cx="8180917" cy="11760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Probability Y is some class (given the network) is equal to e-to-the-power of the ‘score’ for that class divided by the sum of each other ‘score’ to the other classes, raised by e</a:t>
            </a:r>
            <a:endParaRPr lang="en-US" sz="1600" dirty="0">
              <a:solidFill>
                <a:schemeClr val="tx1"/>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4AD84D89-49A2-0547-9AE6-1ADC24F7642A}"/>
              </a:ext>
            </a:extLst>
          </p:cNvPr>
          <p:cNvGraphicFramePr>
            <a:graphicFrameLocks noGrp="1"/>
          </p:cNvGraphicFramePr>
          <p:nvPr>
            <p:extLst>
              <p:ext uri="{D42A27DB-BD31-4B8C-83A1-F6EECF244321}">
                <p14:modId xmlns:p14="http://schemas.microsoft.com/office/powerpoint/2010/main" val="955474854"/>
              </p:ext>
            </p:extLst>
          </p:nvPr>
        </p:nvGraphicFramePr>
        <p:xfrm>
          <a:off x="400749" y="3528497"/>
          <a:ext cx="1159150" cy="1463040"/>
        </p:xfrm>
        <a:graphic>
          <a:graphicData uri="http://schemas.openxmlformats.org/drawingml/2006/table">
            <a:tbl>
              <a:tblPr firstRow="1" bandRow="1">
                <a:tableStyleId>{5C22544A-7EE6-4342-B048-85BDC9FD1C3A}</a:tableStyleId>
              </a:tblPr>
              <a:tblGrid>
                <a:gridCol w="1159150">
                  <a:extLst>
                    <a:ext uri="{9D8B030D-6E8A-4147-A177-3AD203B41FA5}">
                      <a16:colId xmlns:a16="http://schemas.microsoft.com/office/drawing/2014/main" val="3407416740"/>
                    </a:ext>
                  </a:extLst>
                </a:gridCol>
              </a:tblGrid>
              <a:tr h="350223">
                <a:tc>
                  <a:txBody>
                    <a:bodyPr/>
                    <a:lstStyle/>
                    <a:p>
                      <a:pPr algn="ctr"/>
                      <a:r>
                        <a:rPr lang="en-US" dirty="0">
                          <a:solidFill>
                            <a:schemeClr val="tx1"/>
                          </a:solidFill>
                        </a:rPr>
                        <a:t>'Score’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50223">
                <a:tc>
                  <a:txBody>
                    <a:bodyPr/>
                    <a:lstStyle/>
                    <a:p>
                      <a:pPr algn="ctr"/>
                      <a:r>
                        <a:rPr lang="en-US" dirty="0">
                          <a:solidFill>
                            <a:schemeClr val="tx1"/>
                          </a:solidFill>
                          <a:highlight>
                            <a:srgbClr val="00FF00"/>
                          </a:highlight>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50223">
                <a:tc>
                  <a:txBody>
                    <a:bodyPr/>
                    <a:lstStyle/>
                    <a:p>
                      <a:pPr algn="ctr"/>
                      <a:r>
                        <a:rPr lang="en-US"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50223">
                <a:tc>
                  <a:txBody>
                    <a:bodyPr/>
                    <a:lstStyle/>
                    <a:p>
                      <a:pPr algn="ctr"/>
                      <a:r>
                        <a:rPr lang="en-US"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9" name="Table 8">
            <a:extLst>
              <a:ext uri="{FF2B5EF4-FFF2-40B4-BE49-F238E27FC236}">
                <a16:creationId xmlns:a16="http://schemas.microsoft.com/office/drawing/2014/main" id="{5DAB0443-292C-B54B-9867-BA27D97EB31A}"/>
              </a:ext>
            </a:extLst>
          </p:cNvPr>
          <p:cNvGraphicFramePr>
            <a:graphicFrameLocks noGrp="1"/>
          </p:cNvGraphicFramePr>
          <p:nvPr>
            <p:extLst>
              <p:ext uri="{D42A27DB-BD31-4B8C-83A1-F6EECF244321}">
                <p14:modId xmlns:p14="http://schemas.microsoft.com/office/powerpoint/2010/main" val="510228878"/>
              </p:ext>
            </p:extLst>
          </p:nvPr>
        </p:nvGraphicFramePr>
        <p:xfrm>
          <a:off x="2249549" y="3528497"/>
          <a:ext cx="1482817" cy="1451004"/>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50964">
                <a:tc>
                  <a:txBody>
                    <a:bodyPr/>
                    <a:lstStyle/>
                    <a:p>
                      <a:pPr algn="ctr"/>
                      <a:r>
                        <a:rPr lang="en-US" dirty="0">
                          <a:solidFill>
                            <a:schemeClr val="tx1"/>
                          </a:solidFill>
                        </a:rPr>
                        <a:t>Raise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24.5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164.0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0" name="Object 9">
            <a:extLst>
              <a:ext uri="{FF2B5EF4-FFF2-40B4-BE49-F238E27FC236}">
                <a16:creationId xmlns:a16="http://schemas.microsoft.com/office/drawing/2014/main" id="{3DA2E565-82A5-A74B-87E4-15A1B990D879}"/>
              </a:ext>
            </a:extLst>
          </p:cNvPr>
          <p:cNvGraphicFramePr>
            <a:graphicFrameLocks noChangeAspect="1"/>
          </p:cNvGraphicFramePr>
          <p:nvPr>
            <p:extLst>
              <p:ext uri="{D42A27DB-BD31-4B8C-83A1-F6EECF244321}">
                <p14:modId xmlns:p14="http://schemas.microsoft.com/office/powerpoint/2010/main" val="1010850510"/>
              </p:ext>
            </p:extLst>
          </p:nvPr>
        </p:nvGraphicFramePr>
        <p:xfrm>
          <a:off x="5151292" y="1057695"/>
          <a:ext cx="7321550" cy="944563"/>
        </p:xfrm>
        <a:graphic>
          <a:graphicData uri="http://schemas.openxmlformats.org/presentationml/2006/ole">
            <mc:AlternateContent xmlns:mc="http://schemas.openxmlformats.org/markup-compatibility/2006">
              <mc:Choice xmlns:v="urn:schemas-microsoft-com:vml" Requires="v">
                <p:oleObj spid="_x0000_s39983" name="Document" r:id="rId6" imgW="5727700" imgH="673100" progId="Word.Document.12">
                  <p:embed/>
                </p:oleObj>
              </mc:Choice>
              <mc:Fallback>
                <p:oleObj name="Document" r:id="rId6" imgW="5727700" imgH="673100" progId="Word.Document.12">
                  <p:embed/>
                  <p:pic>
                    <p:nvPicPr>
                      <p:cNvPr id="2" name="Object 1">
                        <a:extLst>
                          <a:ext uri="{FF2B5EF4-FFF2-40B4-BE49-F238E27FC236}">
                            <a16:creationId xmlns:a16="http://schemas.microsoft.com/office/drawing/2014/main" id="{88833ABA-EB67-A24C-B2FD-DC0FF676F940}"/>
                          </a:ext>
                        </a:extLst>
                      </p:cNvPr>
                      <p:cNvPicPr/>
                      <p:nvPr/>
                    </p:nvPicPr>
                    <p:blipFill>
                      <a:blip r:embed="rId7"/>
                      <a:stretch>
                        <a:fillRect/>
                      </a:stretch>
                    </p:blipFill>
                    <p:spPr>
                      <a:xfrm>
                        <a:off x="5151292" y="1057695"/>
                        <a:ext cx="7321550" cy="944563"/>
                      </a:xfrm>
                      <a:prstGeom prst="rect">
                        <a:avLst/>
                      </a:prstGeom>
                    </p:spPr>
                  </p:pic>
                </p:oleObj>
              </mc:Fallback>
            </mc:AlternateContent>
          </a:graphicData>
        </a:graphic>
      </p:graphicFrame>
      <p:graphicFrame>
        <p:nvGraphicFramePr>
          <p:cNvPr id="12" name="Table 11">
            <a:extLst>
              <a:ext uri="{FF2B5EF4-FFF2-40B4-BE49-F238E27FC236}">
                <a16:creationId xmlns:a16="http://schemas.microsoft.com/office/drawing/2014/main" id="{0C9D629E-33AD-DE40-A24D-A44C773EFE46}"/>
              </a:ext>
            </a:extLst>
          </p:cNvPr>
          <p:cNvGraphicFramePr>
            <a:graphicFrameLocks noGrp="1"/>
          </p:cNvGraphicFramePr>
          <p:nvPr>
            <p:extLst>
              <p:ext uri="{D42A27DB-BD31-4B8C-83A1-F6EECF244321}">
                <p14:modId xmlns:p14="http://schemas.microsoft.com/office/powerpoint/2010/main" val="1730198171"/>
              </p:ext>
            </p:extLst>
          </p:nvPr>
        </p:nvGraphicFramePr>
        <p:xfrm>
          <a:off x="4673796" y="3546551"/>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Divide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0.87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0.00095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3" name="Table 12">
            <a:extLst>
              <a:ext uri="{FF2B5EF4-FFF2-40B4-BE49-F238E27FC236}">
                <a16:creationId xmlns:a16="http://schemas.microsoft.com/office/drawing/2014/main" id="{FC781695-DA65-FE47-A045-1F53E2C0290D}"/>
              </a:ext>
            </a:extLst>
          </p:cNvPr>
          <p:cNvGraphicFramePr>
            <a:graphicFrameLocks noGrp="1"/>
          </p:cNvGraphicFramePr>
          <p:nvPr>
            <p:extLst>
              <p:ext uri="{D42A27DB-BD31-4B8C-83A1-F6EECF244321}">
                <p14:modId xmlns:p14="http://schemas.microsoft.com/office/powerpoint/2010/main" val="4249803655"/>
              </p:ext>
            </p:extLst>
          </p:nvPr>
        </p:nvGraphicFramePr>
        <p:xfrm>
          <a:off x="6999277" y="3528497"/>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Loss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6.96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cxnSp>
        <p:nvCxnSpPr>
          <p:cNvPr id="4" name="Straight Arrow Connector 3">
            <a:extLst>
              <a:ext uri="{FF2B5EF4-FFF2-40B4-BE49-F238E27FC236}">
                <a16:creationId xmlns:a16="http://schemas.microsoft.com/office/drawing/2014/main" id="{89F87467-B852-CF40-A162-1D5B63671FC0}"/>
              </a:ext>
            </a:extLst>
          </p:cNvPr>
          <p:cNvCxnSpPr>
            <a:cxnSpLocks/>
          </p:cNvCxnSpPr>
          <p:nvPr/>
        </p:nvCxnSpPr>
        <p:spPr>
          <a:xfrm>
            <a:off x="1753816" y="4270489"/>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268B5C-EDE1-1847-85F3-8F01CAC5F8E5}"/>
              </a:ext>
            </a:extLst>
          </p:cNvPr>
          <p:cNvCxnSpPr>
            <a:cxnSpLocks/>
          </p:cNvCxnSpPr>
          <p:nvPr/>
        </p:nvCxnSpPr>
        <p:spPr>
          <a:xfrm>
            <a:off x="4170092" y="4290107"/>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42D9A2-564C-F64A-93FF-5AC80ED4D977}"/>
              </a:ext>
            </a:extLst>
          </p:cNvPr>
          <p:cNvCxnSpPr>
            <a:cxnSpLocks/>
          </p:cNvCxnSpPr>
          <p:nvPr/>
        </p:nvCxnSpPr>
        <p:spPr>
          <a:xfrm>
            <a:off x="6294387" y="4270489"/>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7C379C4-13A7-9B45-AA7A-84530BED5241}"/>
                  </a:ext>
                </a:extLst>
              </p:cNvPr>
              <p:cNvSpPr/>
              <p:nvPr/>
            </p:nvSpPr>
            <p:spPr>
              <a:xfrm>
                <a:off x="2321799" y="5098195"/>
                <a:ext cx="13383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AU" i="1" dirty="0" smtClean="0">
                              <a:latin typeface="Cambria Math" panose="02040503050406030204" pitchFamily="18" charset="0"/>
                            </a:rPr>
                          </m:ctrlPr>
                        </m:sSupPr>
                        <m:e>
                          <m:r>
                            <a:rPr lang="en-AU" b="0" i="1" dirty="0" smtClean="0">
                              <a:latin typeface="Cambria Math" panose="02040503050406030204" pitchFamily="18" charset="0"/>
                            </a:rPr>
                            <m:t>𝑒</m:t>
                          </m:r>
                        </m:e>
                        <m:sup>
                          <m:r>
                            <a:rPr lang="en-AU" b="0" i="1" dirty="0" smtClean="0">
                              <a:latin typeface="Cambria Math" panose="02040503050406030204" pitchFamily="18" charset="0"/>
                            </a:rPr>
                            <m:t>3.2</m:t>
                          </m:r>
                        </m:sup>
                      </m:sSup>
                      <m:r>
                        <a:rPr lang="en-AU" b="0" i="1" dirty="0" smtClean="0">
                          <a:latin typeface="Cambria Math" panose="02040503050406030204" pitchFamily="18" charset="0"/>
                        </a:rPr>
                        <m:t>=24.5</m:t>
                      </m:r>
                    </m:oMath>
                  </m:oMathPara>
                </a14:m>
                <a:endParaRPr lang="en-US" dirty="0"/>
              </a:p>
            </p:txBody>
          </p:sp>
        </mc:Choice>
        <mc:Fallback xmlns="">
          <p:sp>
            <p:nvSpPr>
              <p:cNvPr id="18" name="Rectangle 17">
                <a:extLst>
                  <a:ext uri="{FF2B5EF4-FFF2-40B4-BE49-F238E27FC236}">
                    <a16:creationId xmlns:a16="http://schemas.microsoft.com/office/drawing/2014/main" id="{67C379C4-13A7-9B45-AA7A-84530BED5241}"/>
                  </a:ext>
                </a:extLst>
              </p:cNvPr>
              <p:cNvSpPr>
                <a:spLocks noRot="1" noChangeAspect="1" noMove="1" noResize="1" noEditPoints="1" noAdjustHandles="1" noChangeArrowheads="1" noChangeShapeType="1" noTextEdit="1"/>
              </p:cNvSpPr>
              <p:nvPr/>
            </p:nvSpPr>
            <p:spPr>
              <a:xfrm>
                <a:off x="2321799" y="5098195"/>
                <a:ext cx="133831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AB77101-9EC5-0844-9EAC-1FDB3B3081ED}"/>
                  </a:ext>
                </a:extLst>
              </p:cNvPr>
              <p:cNvSpPr/>
              <p:nvPr/>
            </p:nvSpPr>
            <p:spPr>
              <a:xfrm>
                <a:off x="4164827" y="5098195"/>
                <a:ext cx="2338717" cy="539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AU" sz="1400" b="0" i="1" dirty="0" smtClean="0">
                              <a:latin typeface="Cambria Math" panose="02040503050406030204" pitchFamily="18" charset="0"/>
                            </a:rPr>
                          </m:ctrlPr>
                        </m:fPr>
                        <m:num>
                          <m:r>
                            <a:rPr lang="en-AU" sz="1400" b="0" i="1" dirty="0" smtClean="0">
                              <a:latin typeface="Cambria Math" panose="02040503050406030204" pitchFamily="18" charset="0"/>
                            </a:rPr>
                            <m:t>24.5</m:t>
                          </m:r>
                        </m:num>
                        <m:den>
                          <m:r>
                            <a:rPr lang="en-AU" sz="1400" b="0" i="1" dirty="0" smtClean="0">
                              <a:latin typeface="Cambria Math" panose="02040503050406030204" pitchFamily="18" charset="0"/>
                            </a:rPr>
                            <m:t>(24.5+164+0.18)</m:t>
                          </m:r>
                        </m:den>
                      </m:f>
                      <m:r>
                        <a:rPr lang="en-AU" sz="1400" b="0" i="1" dirty="0" smtClean="0">
                          <a:latin typeface="Cambria Math" panose="02040503050406030204" pitchFamily="18" charset="0"/>
                        </a:rPr>
                        <m:t>=0.13</m:t>
                      </m:r>
                    </m:oMath>
                  </m:oMathPara>
                </a14:m>
                <a:endParaRPr lang="en-US" sz="1400" dirty="0"/>
              </a:p>
            </p:txBody>
          </p:sp>
        </mc:Choice>
        <mc:Fallback xmlns="">
          <p:sp>
            <p:nvSpPr>
              <p:cNvPr id="19" name="Rectangle 18">
                <a:extLst>
                  <a:ext uri="{FF2B5EF4-FFF2-40B4-BE49-F238E27FC236}">
                    <a16:creationId xmlns:a16="http://schemas.microsoft.com/office/drawing/2014/main" id="{9AB77101-9EC5-0844-9EAC-1FDB3B3081ED}"/>
                  </a:ext>
                </a:extLst>
              </p:cNvPr>
              <p:cNvSpPr>
                <a:spLocks noRot="1" noChangeAspect="1" noMove="1" noResize="1" noEditPoints="1" noAdjustHandles="1" noChangeArrowheads="1" noChangeShapeType="1" noTextEdit="1"/>
              </p:cNvSpPr>
              <p:nvPr/>
            </p:nvSpPr>
            <p:spPr>
              <a:xfrm>
                <a:off x="4164827" y="5098195"/>
                <a:ext cx="2338717" cy="539635"/>
              </a:xfrm>
              <a:prstGeom prst="rect">
                <a:avLst/>
              </a:prstGeom>
              <a:blipFill>
                <a:blip r:embed="rId9"/>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7B23190-3B90-1A43-BB81-4A0677F19547}"/>
                  </a:ext>
                </a:extLst>
              </p:cNvPr>
              <p:cNvSpPr/>
              <p:nvPr/>
            </p:nvSpPr>
            <p:spPr>
              <a:xfrm>
                <a:off x="6839913" y="5282861"/>
                <a:ext cx="164218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sz="1400" b="0" i="1" dirty="0" smtClean="0">
                          <a:latin typeface="Cambria Math" panose="02040503050406030204" pitchFamily="18" charset="0"/>
                        </a:rPr>
                        <m:t>−</m:t>
                      </m:r>
                      <m:r>
                        <m:rPr>
                          <m:sty m:val="p"/>
                        </m:rPr>
                        <a:rPr lang="en-AU" sz="1400" b="0" i="0" dirty="0" smtClean="0">
                          <a:latin typeface="Cambria Math" panose="02040503050406030204" pitchFamily="18" charset="0"/>
                        </a:rPr>
                        <m:t>log</m:t>
                      </m:r>
                      <m:r>
                        <a:rPr lang="en-AU" sz="1400" b="0" i="1" dirty="0" smtClean="0">
                          <a:latin typeface="Cambria Math" panose="02040503050406030204" pitchFamily="18" charset="0"/>
                        </a:rPr>
                        <m:t>⁡(0.13)=0.89</m:t>
                      </m:r>
                    </m:oMath>
                  </m:oMathPara>
                </a14:m>
                <a:endParaRPr lang="en-US" sz="1400" dirty="0"/>
              </a:p>
            </p:txBody>
          </p:sp>
        </mc:Choice>
        <mc:Fallback xmlns="">
          <p:sp>
            <p:nvSpPr>
              <p:cNvPr id="20" name="Rectangle 19">
                <a:extLst>
                  <a:ext uri="{FF2B5EF4-FFF2-40B4-BE49-F238E27FC236}">
                    <a16:creationId xmlns:a16="http://schemas.microsoft.com/office/drawing/2014/main" id="{87B23190-3B90-1A43-BB81-4A0677F19547}"/>
                  </a:ext>
                </a:extLst>
              </p:cNvPr>
              <p:cNvSpPr>
                <a:spLocks noRot="1" noChangeAspect="1" noMove="1" noResize="1" noEditPoints="1" noAdjustHandles="1" noChangeArrowheads="1" noChangeShapeType="1" noTextEdit="1"/>
              </p:cNvSpPr>
              <p:nvPr/>
            </p:nvSpPr>
            <p:spPr>
              <a:xfrm>
                <a:off x="6839913" y="5282861"/>
                <a:ext cx="1642181" cy="307777"/>
              </a:xfrm>
              <a:prstGeom prst="rect">
                <a:avLst/>
              </a:prstGeom>
              <a:blipFill>
                <a:blip r:embed="rId10"/>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9353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What do these numbers mean?</a:t>
            </a:r>
            <a:endParaRPr lang="en-US" dirty="0"/>
          </a:p>
        </p:txBody>
      </p:sp>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414191" y="1127403"/>
            <a:ext cx="8583505" cy="3444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AU" sz="2000" dirty="0">
                <a:solidFill>
                  <a:schemeClr val="tx1"/>
                </a:solidFill>
                <a:latin typeface="Arial"/>
                <a:ea typeface="Arial"/>
                <a:cs typeface="Arial"/>
                <a:sym typeface="Arial"/>
              </a:rPr>
              <a:t>Consider asking the network (you) to place a 'bet' on which class it will be. It can bet any amount and then the loss is how much you lose from that bet if it turns out that that corresponding row is the correct class. Obviously you want to lose less. Now on the slide consider;</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top row was the correct class. You lose 0.89 because you actually bet more on the middle row. </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middle class was the correct class, you only lose 0.06 On the middle row you bet the most on that row.</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bottom row was the correct class, you made a negative bet so you were really really really sure it was NOT the correct class when in fact it was. So you get a huge loss.</a:t>
            </a:r>
            <a:endParaRPr lang="en-US" sz="1200" dirty="0">
              <a:solidFill>
                <a:schemeClr val="tx1"/>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4AD84D89-49A2-0547-9AE6-1ADC24F7642A}"/>
              </a:ext>
            </a:extLst>
          </p:cNvPr>
          <p:cNvGraphicFramePr>
            <a:graphicFrameLocks noGrp="1"/>
          </p:cNvGraphicFramePr>
          <p:nvPr>
            <p:extLst>
              <p:ext uri="{D42A27DB-BD31-4B8C-83A1-F6EECF244321}">
                <p14:modId xmlns:p14="http://schemas.microsoft.com/office/powerpoint/2010/main" val="998038573"/>
              </p:ext>
            </p:extLst>
          </p:nvPr>
        </p:nvGraphicFramePr>
        <p:xfrm>
          <a:off x="400749" y="4711121"/>
          <a:ext cx="1159150" cy="1463040"/>
        </p:xfrm>
        <a:graphic>
          <a:graphicData uri="http://schemas.openxmlformats.org/drawingml/2006/table">
            <a:tbl>
              <a:tblPr firstRow="1" bandRow="1">
                <a:tableStyleId>{5C22544A-7EE6-4342-B048-85BDC9FD1C3A}</a:tableStyleId>
              </a:tblPr>
              <a:tblGrid>
                <a:gridCol w="1159150">
                  <a:extLst>
                    <a:ext uri="{9D8B030D-6E8A-4147-A177-3AD203B41FA5}">
                      <a16:colId xmlns:a16="http://schemas.microsoft.com/office/drawing/2014/main" val="3407416740"/>
                    </a:ext>
                  </a:extLst>
                </a:gridCol>
              </a:tblGrid>
              <a:tr h="350223">
                <a:tc>
                  <a:txBody>
                    <a:bodyPr/>
                    <a:lstStyle/>
                    <a:p>
                      <a:pPr algn="ctr"/>
                      <a:r>
                        <a:rPr lang="en-US" dirty="0">
                          <a:solidFill>
                            <a:schemeClr val="tx1"/>
                          </a:solidFill>
                        </a:rPr>
                        <a:t>'Score’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50223">
                <a:tc>
                  <a:txBody>
                    <a:bodyPr/>
                    <a:lstStyle/>
                    <a:p>
                      <a:pPr algn="ctr"/>
                      <a:r>
                        <a:rPr lang="en-US" dirty="0">
                          <a:solidFill>
                            <a:schemeClr val="tx1"/>
                          </a:solidFill>
                          <a:highlight>
                            <a:srgbClr val="00FF00"/>
                          </a:highlight>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50223">
                <a:tc>
                  <a:txBody>
                    <a:bodyPr/>
                    <a:lstStyle/>
                    <a:p>
                      <a:pPr algn="ctr"/>
                      <a:r>
                        <a:rPr lang="en-US"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50223">
                <a:tc>
                  <a:txBody>
                    <a:bodyPr/>
                    <a:lstStyle/>
                    <a:p>
                      <a:pPr algn="ctr"/>
                      <a:r>
                        <a:rPr lang="en-US"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9" name="Table 8">
            <a:extLst>
              <a:ext uri="{FF2B5EF4-FFF2-40B4-BE49-F238E27FC236}">
                <a16:creationId xmlns:a16="http://schemas.microsoft.com/office/drawing/2014/main" id="{5DAB0443-292C-B54B-9867-BA27D97EB31A}"/>
              </a:ext>
            </a:extLst>
          </p:cNvPr>
          <p:cNvGraphicFramePr>
            <a:graphicFrameLocks noGrp="1"/>
          </p:cNvGraphicFramePr>
          <p:nvPr>
            <p:extLst>
              <p:ext uri="{D42A27DB-BD31-4B8C-83A1-F6EECF244321}">
                <p14:modId xmlns:p14="http://schemas.microsoft.com/office/powerpoint/2010/main" val="4281921792"/>
              </p:ext>
            </p:extLst>
          </p:nvPr>
        </p:nvGraphicFramePr>
        <p:xfrm>
          <a:off x="2249549" y="4711121"/>
          <a:ext cx="1482817" cy="1451004"/>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50964">
                <a:tc>
                  <a:txBody>
                    <a:bodyPr/>
                    <a:lstStyle/>
                    <a:p>
                      <a:pPr algn="ctr"/>
                      <a:r>
                        <a:rPr lang="en-US" dirty="0">
                          <a:solidFill>
                            <a:schemeClr val="tx1"/>
                          </a:solidFill>
                        </a:rPr>
                        <a:t>Raise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24.5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164.0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2" name="Table 11">
            <a:extLst>
              <a:ext uri="{FF2B5EF4-FFF2-40B4-BE49-F238E27FC236}">
                <a16:creationId xmlns:a16="http://schemas.microsoft.com/office/drawing/2014/main" id="{0C9D629E-33AD-DE40-A24D-A44C773EFE46}"/>
              </a:ext>
            </a:extLst>
          </p:cNvPr>
          <p:cNvGraphicFramePr>
            <a:graphicFrameLocks noGrp="1"/>
          </p:cNvGraphicFramePr>
          <p:nvPr>
            <p:extLst>
              <p:ext uri="{D42A27DB-BD31-4B8C-83A1-F6EECF244321}">
                <p14:modId xmlns:p14="http://schemas.microsoft.com/office/powerpoint/2010/main" val="1806862727"/>
              </p:ext>
            </p:extLst>
          </p:nvPr>
        </p:nvGraphicFramePr>
        <p:xfrm>
          <a:off x="4673796" y="4729175"/>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Divide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0.87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0.00095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3" name="Table 12">
            <a:extLst>
              <a:ext uri="{FF2B5EF4-FFF2-40B4-BE49-F238E27FC236}">
                <a16:creationId xmlns:a16="http://schemas.microsoft.com/office/drawing/2014/main" id="{FC781695-DA65-FE47-A045-1F53E2C0290D}"/>
              </a:ext>
            </a:extLst>
          </p:cNvPr>
          <p:cNvGraphicFramePr>
            <a:graphicFrameLocks noGrp="1"/>
          </p:cNvGraphicFramePr>
          <p:nvPr>
            <p:extLst>
              <p:ext uri="{D42A27DB-BD31-4B8C-83A1-F6EECF244321}">
                <p14:modId xmlns:p14="http://schemas.microsoft.com/office/powerpoint/2010/main" val="3231068694"/>
              </p:ext>
            </p:extLst>
          </p:nvPr>
        </p:nvGraphicFramePr>
        <p:xfrm>
          <a:off x="6999277" y="4808657"/>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Loss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6.96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cxnSp>
        <p:nvCxnSpPr>
          <p:cNvPr id="4" name="Straight Arrow Connector 3">
            <a:extLst>
              <a:ext uri="{FF2B5EF4-FFF2-40B4-BE49-F238E27FC236}">
                <a16:creationId xmlns:a16="http://schemas.microsoft.com/office/drawing/2014/main" id="{89F87467-B852-CF40-A162-1D5B63671FC0}"/>
              </a:ext>
            </a:extLst>
          </p:cNvPr>
          <p:cNvCxnSpPr>
            <a:cxnSpLocks/>
          </p:cNvCxnSpPr>
          <p:nvPr/>
        </p:nvCxnSpPr>
        <p:spPr>
          <a:xfrm>
            <a:off x="1753816" y="5453113"/>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268B5C-EDE1-1847-85F3-8F01CAC5F8E5}"/>
              </a:ext>
            </a:extLst>
          </p:cNvPr>
          <p:cNvCxnSpPr>
            <a:cxnSpLocks/>
          </p:cNvCxnSpPr>
          <p:nvPr/>
        </p:nvCxnSpPr>
        <p:spPr>
          <a:xfrm>
            <a:off x="4170092" y="5472731"/>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42D9A2-564C-F64A-93FF-5AC80ED4D977}"/>
              </a:ext>
            </a:extLst>
          </p:cNvPr>
          <p:cNvCxnSpPr>
            <a:cxnSpLocks/>
          </p:cNvCxnSpPr>
          <p:nvPr/>
        </p:nvCxnSpPr>
        <p:spPr>
          <a:xfrm>
            <a:off x="6294387" y="5562841"/>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Other</a:t>
            </a:r>
            <a:endParaRPr lang="en-US" dirty="0"/>
          </a:p>
        </p:txBody>
      </p:sp>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385315" y="1678672"/>
            <a:ext cx="4754575" cy="11760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Hinge loss (Multi-class SVM)</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pic>
        <p:nvPicPr>
          <p:cNvPr id="17" name="Picture 16">
            <a:extLst>
              <a:ext uri="{FF2B5EF4-FFF2-40B4-BE49-F238E27FC236}">
                <a16:creationId xmlns:a16="http://schemas.microsoft.com/office/drawing/2014/main" id="{2975E7A6-FDC0-204C-9C97-0241794E389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53261" y="1164591"/>
            <a:ext cx="2518010" cy="1588233"/>
          </a:xfrm>
          <a:prstGeom prst="rect">
            <a:avLst/>
          </a:prstGeom>
        </p:spPr>
      </p:pic>
      <p:sp>
        <p:nvSpPr>
          <p:cNvPr id="21" name="Google Shape;406;p45">
            <a:extLst>
              <a:ext uri="{FF2B5EF4-FFF2-40B4-BE49-F238E27FC236}">
                <a16:creationId xmlns:a16="http://schemas.microsoft.com/office/drawing/2014/main" id="{F5AD22D0-6E1D-1E44-A55C-CBF270157294}"/>
              </a:ext>
            </a:extLst>
          </p:cNvPr>
          <p:cNvSpPr txBox="1">
            <a:spLocks/>
          </p:cNvSpPr>
          <p:nvPr/>
        </p:nvSpPr>
        <p:spPr>
          <a:xfrm>
            <a:off x="298686" y="3266905"/>
            <a:ext cx="4754575" cy="5735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Regression (MSE, MAE, RMSE)</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F564D942-19B3-8047-BED7-2389E227F49A}"/>
              </a:ext>
            </a:extLst>
          </p:cNvPr>
          <p:cNvSpPr txBox="1"/>
          <p:nvPr/>
        </p:nvSpPr>
        <p:spPr>
          <a:xfrm>
            <a:off x="2878258" y="5231744"/>
            <a:ext cx="3955679" cy="923330"/>
          </a:xfrm>
          <a:prstGeom prst="rect">
            <a:avLst/>
          </a:prstGeom>
          <a:noFill/>
        </p:spPr>
        <p:txBody>
          <a:bodyPr wrap="square" rtlCol="0">
            <a:spAutoFit/>
          </a:bodyPr>
          <a:lstStyle/>
          <a:p>
            <a:r>
              <a:rPr lang="en-AU" dirty="0">
                <a:hlinkClick r:id="rId4"/>
              </a:rPr>
              <a:t>https://towardsdatascience.com/common-loss-functions-in-machine-learning-46af0ffc4d23</a:t>
            </a:r>
            <a:endParaRPr lang="en-US" dirty="0"/>
          </a:p>
        </p:txBody>
      </p:sp>
      <p:sp>
        <p:nvSpPr>
          <p:cNvPr id="23" name="Google Shape;406;p45">
            <a:extLst>
              <a:ext uri="{FF2B5EF4-FFF2-40B4-BE49-F238E27FC236}">
                <a16:creationId xmlns:a16="http://schemas.microsoft.com/office/drawing/2014/main" id="{2CAB439C-2965-474C-9469-44702ABBF4E5}"/>
              </a:ext>
            </a:extLst>
          </p:cNvPr>
          <p:cNvSpPr txBox="1">
            <a:spLocks/>
          </p:cNvSpPr>
          <p:nvPr/>
        </p:nvSpPr>
        <p:spPr>
          <a:xfrm>
            <a:off x="2290964" y="4658169"/>
            <a:ext cx="4754575" cy="5735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spcBef>
                <a:spcPts val="0"/>
              </a:spcBef>
              <a:buClr>
                <a:schemeClr val="dk1"/>
              </a:buClr>
              <a:buSzPts val="1800"/>
            </a:pPr>
            <a:r>
              <a:rPr lang="en-US" sz="2000" dirty="0">
                <a:solidFill>
                  <a:schemeClr val="tx1"/>
                </a:solidFill>
                <a:latin typeface="Arial"/>
                <a:ea typeface="Arial"/>
                <a:cs typeface="Arial"/>
                <a:sym typeface="Arial"/>
              </a:rPr>
              <a:t>Others</a:t>
            </a: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pic>
        <p:nvPicPr>
          <p:cNvPr id="8" name="Picture 7">
            <a:extLst>
              <a:ext uri="{FF2B5EF4-FFF2-40B4-BE49-F238E27FC236}">
                <a16:creationId xmlns:a16="http://schemas.microsoft.com/office/drawing/2014/main" id="{9A4A6F70-56CC-8E4B-9384-42D6B5A6CBD4}"/>
              </a:ext>
            </a:extLst>
          </p:cNvPr>
          <p:cNvPicPr>
            <a:picLocks noChangeAspect="1"/>
          </p:cNvPicPr>
          <p:nvPr/>
        </p:nvPicPr>
        <p:blipFill>
          <a:blip r:embed="rId5"/>
          <a:stretch>
            <a:fillRect/>
          </a:stretch>
        </p:blipFill>
        <p:spPr>
          <a:xfrm>
            <a:off x="4785226" y="3063815"/>
            <a:ext cx="3327400" cy="1104900"/>
          </a:xfrm>
          <a:prstGeom prst="rect">
            <a:avLst/>
          </a:prstGeom>
        </p:spPr>
      </p:pic>
    </p:spTree>
    <p:extLst>
      <p:ext uri="{BB962C8B-B14F-4D97-AF65-F5344CB8AC3E}">
        <p14:creationId xmlns:p14="http://schemas.microsoft.com/office/powerpoint/2010/main" val="14410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51596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t>A bit more (maths) from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249875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49" y="516690"/>
            <a:ext cx="8119441" cy="423193"/>
          </a:xfrm>
        </p:spPr>
        <p:txBody>
          <a:bodyPr/>
          <a:lstStyle/>
          <a:p>
            <a:r>
              <a:rPr lang="en-US" dirty="0" err="1"/>
              <a:t>Optimisation</a:t>
            </a:r>
            <a:r>
              <a:rPr lang="en-US" dirty="0"/>
              <a:t>: (Mini)batch, Stochastic GD</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p:txBody>
              <a:bodyPr/>
              <a:lstStyle/>
              <a:p>
                <a:pPr marL="285750" indent="-285750">
                  <a:buFont typeface="Arial" panose="020B0604020202020204" pitchFamily="34" charset="0"/>
                  <a:buChar char="•"/>
                </a:pPr>
                <a:r>
                  <a:rPr lang="en-US" dirty="0"/>
                  <a:t>The problem: If we have many training examples, our input matrix becomes huge!</a:t>
                </a:r>
              </a:p>
              <a:p>
                <a:pPr marL="501750" lvl="2" indent="-285750">
                  <a:buFont typeface="Arial" panose="020B0604020202020204" pitchFamily="34" charset="0"/>
                  <a:buChar char="•"/>
                </a:pPr>
                <a:r>
                  <a:rPr lang="en-US" dirty="0"/>
                  <a:t>Consider X where we have 5 or 10 or 15 million examples…. </a:t>
                </a:r>
                <a:br>
                  <a:rPr lang="en-US" dirty="0"/>
                </a:br>
                <a:br>
                  <a:rPr lang="en-US" dirty="0"/>
                </a:br>
                <a:br>
                  <a:rPr lang="en-US" dirty="0"/>
                </a:br>
                <a:endParaRPr lang="en-US" dirty="0"/>
              </a:p>
              <a:p>
                <a:pPr marL="501750" lvl="2" indent="-285750">
                  <a:buFont typeface="Arial" panose="020B0604020202020204" pitchFamily="34" charset="0"/>
                  <a:buChar char="•"/>
                </a:pPr>
                <a:r>
                  <a:rPr lang="en-US" dirty="0"/>
                  <a:t>A solution is to undertake </a:t>
                </a:r>
                <a:r>
                  <a:rPr lang="en-US" b="1" dirty="0"/>
                  <a:t>minibatch</a:t>
                </a:r>
                <a:r>
                  <a:rPr lang="en-US" dirty="0"/>
                  <a:t> gradient descent, so splitting our dataset into size of 256 samples, our cost function becomes:</a:t>
                </a:r>
                <a:br>
                  <a:rPr lang="en-US" dirty="0"/>
                </a:br>
                <a:endParaRPr lang="en-US" dirty="0"/>
              </a:p>
              <a:p>
                <a:pPr marL="717750" lvl="3" indent="-285750">
                  <a:buFont typeface="Arial" panose="020B0604020202020204" pitchFamily="34" charset="0"/>
                  <a:buChar char="•"/>
                </a:pP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𝐽</m:t>
                        </m:r>
                      </m:e>
                      <m:sup>
                        <m:r>
                          <a:rPr lang="en-AU" i="1">
                            <a:latin typeface="Cambria Math" panose="02040503050406030204" pitchFamily="18" charset="0"/>
                          </a:rPr>
                          <m:t>{</m:t>
                        </m:r>
                        <m:r>
                          <a:rPr lang="en-AU" i="1">
                            <a:latin typeface="Cambria Math" panose="02040503050406030204" pitchFamily="18" charset="0"/>
                          </a:rPr>
                          <m:t>𝑡</m:t>
                        </m:r>
                        <m:r>
                          <a:rPr lang="en-AU" i="1">
                            <a:latin typeface="Cambria Math" panose="02040503050406030204" pitchFamily="18" charset="0"/>
                          </a:rPr>
                          <m:t>}</m:t>
                        </m:r>
                      </m:sup>
                    </m:sSup>
                    <m:d>
                      <m:dPr>
                        <m:ctrlPr>
                          <a:rPr lang="en-AU" i="1">
                            <a:latin typeface="Cambria Math" panose="02040503050406030204" pitchFamily="18" charset="0"/>
                          </a:rPr>
                        </m:ctrlPr>
                      </m:dPr>
                      <m:e>
                        <m:r>
                          <a:rPr lang="en-AU" i="1">
                            <a:latin typeface="Cambria Math" panose="02040503050406030204" pitchFamily="18" charset="0"/>
                          </a:rPr>
                          <m:t>𝑤</m:t>
                        </m:r>
                        <m:r>
                          <a:rPr lang="en-AU" i="1">
                            <a:latin typeface="Cambria Math" panose="02040503050406030204" pitchFamily="18" charset="0"/>
                          </a:rPr>
                          <m:t>,</m:t>
                        </m:r>
                        <m:r>
                          <a:rPr lang="en-AU" i="1">
                            <a:latin typeface="Cambria Math" panose="02040503050406030204" pitchFamily="18" charset="0"/>
                          </a:rPr>
                          <m:t>𝑏</m:t>
                        </m:r>
                      </m:e>
                    </m:d>
                    <m:r>
                      <a:rPr lang="en-AU" i="1">
                        <a:latin typeface="Cambria Math" panose="02040503050406030204" pitchFamily="18" charset="0"/>
                      </a:rPr>
                      <m:t> =  </m:t>
                    </m:r>
                    <m:f>
                      <m:fPr>
                        <m:ctrlPr>
                          <a:rPr lang="en-AU" i="1">
                            <a:latin typeface="Cambria Math" panose="02040503050406030204" pitchFamily="18" charset="0"/>
                          </a:rPr>
                        </m:ctrlPr>
                      </m:fPr>
                      <m:num>
                        <m:r>
                          <a:rPr lang="en-AU" i="1">
                            <a:latin typeface="Cambria Math" panose="02040503050406030204" pitchFamily="18" charset="0"/>
                          </a:rPr>
                          <m:t>1</m:t>
                        </m:r>
                      </m:num>
                      <m:den>
                        <m:r>
                          <a:rPr lang="en-AU" b="0" i="1" smtClean="0">
                            <a:latin typeface="Cambria Math" panose="02040503050406030204" pitchFamily="18" charset="0"/>
                          </a:rPr>
                          <m:t>256</m:t>
                        </m:r>
                      </m:den>
                    </m:f>
                    <m:nary>
                      <m:naryPr>
                        <m:chr m:val="∑"/>
                        <m:limLoc m:val="undOvr"/>
                        <m:ctrlPr>
                          <a:rPr lang="en-AU" i="1">
                            <a:latin typeface="Cambria Math" panose="02040503050406030204" pitchFamily="18" charset="0"/>
                          </a:rPr>
                        </m:ctrlPr>
                      </m:naryPr>
                      <m:sub>
                        <m:r>
                          <a:rPr lang="en-AU" i="1">
                            <a:latin typeface="Cambria Math" panose="02040503050406030204" pitchFamily="18" charset="0"/>
                          </a:rPr>
                          <m:t>𝑖</m:t>
                        </m:r>
                        <m:r>
                          <a:rPr lang="en-AU" i="1">
                            <a:latin typeface="Cambria Math" panose="02040503050406030204" pitchFamily="18" charset="0"/>
                          </a:rPr>
                          <m:t>=1</m:t>
                        </m:r>
                      </m:sub>
                      <m:sup>
                        <m:r>
                          <a:rPr lang="en-AU" b="0" i="1" smtClean="0">
                            <a:latin typeface="Cambria Math" panose="02040503050406030204" pitchFamily="18" charset="0"/>
                          </a:rPr>
                          <m:t>256</m:t>
                        </m:r>
                      </m:sup>
                      <m:e>
                        <m:r>
                          <a:rPr lang="en-AU" i="1">
                            <a:latin typeface="Cambria Math" panose="02040503050406030204" pitchFamily="18" charset="0"/>
                          </a:rPr>
                          <m:t>𝐿</m:t>
                        </m:r>
                        <m:d>
                          <m:dPr>
                            <m:ctrlPr>
                              <a:rPr lang="en-AU" i="1">
                                <a:latin typeface="Cambria Math" panose="02040503050406030204" pitchFamily="18" charset="0"/>
                              </a:rPr>
                            </m:ctrlPr>
                          </m:dPr>
                          <m:e>
                            <m:acc>
                              <m:accPr>
                                <m:chr m:val="̂"/>
                                <m:ctrlPr>
                                  <a:rPr lang="en-AU" i="1">
                                    <a:latin typeface="Cambria Math" panose="02040503050406030204" pitchFamily="18" charset="0"/>
                                  </a:rPr>
                                </m:ctrlPr>
                              </m:accPr>
                              <m:e>
                                <m:sSup>
                                  <m:sSupPr>
                                    <m:ctrlPr>
                                      <a:rPr lang="en-AU" i="1">
                                        <a:latin typeface="Cambria Math" panose="02040503050406030204" pitchFamily="18" charset="0"/>
                                      </a:rPr>
                                    </m:ctrlPr>
                                  </m:sSupPr>
                                  <m:e>
                                    <m:r>
                                      <a:rPr lang="en-AU" i="1">
                                        <a:latin typeface="Cambria Math" panose="02040503050406030204" pitchFamily="18" charset="0"/>
                                      </a:rPr>
                                      <m:t>𝑌</m:t>
                                    </m:r>
                                  </m:e>
                                  <m:sup>
                                    <m:d>
                                      <m:dPr>
                                        <m:ctrlPr>
                                          <a:rPr lang="en-AU" i="1">
                                            <a:latin typeface="Cambria Math" panose="02040503050406030204" pitchFamily="18" charset="0"/>
                                          </a:rPr>
                                        </m:ctrlPr>
                                      </m:dPr>
                                      <m:e>
                                        <m:r>
                                          <a:rPr lang="en-AU" i="1">
                                            <a:latin typeface="Cambria Math" panose="02040503050406030204" pitchFamily="18" charset="0"/>
                                          </a:rPr>
                                          <m:t>𝑖</m:t>
                                        </m:r>
                                      </m:e>
                                    </m:d>
                                  </m:sup>
                                </m:sSup>
                                <m:r>
                                  <a:rPr lang="en-AU" i="1">
                                    <a:latin typeface="Cambria Math" panose="02040503050406030204" pitchFamily="18" charset="0"/>
                                  </a:rPr>
                                  <m:t>,</m:t>
                                </m:r>
                              </m:e>
                            </m:acc>
                            <m:sSup>
                              <m:sSupPr>
                                <m:ctrlPr>
                                  <a:rPr lang="en-AU" i="1">
                                    <a:latin typeface="Cambria Math" panose="02040503050406030204" pitchFamily="18" charset="0"/>
                                  </a:rPr>
                                </m:ctrlPr>
                              </m:sSupPr>
                              <m:e>
                                <m:r>
                                  <a:rPr lang="en-AU" i="1">
                                    <a:latin typeface="Cambria Math" panose="02040503050406030204" pitchFamily="18" charset="0"/>
                                  </a:rPr>
                                  <m:t>𝑦</m:t>
                                </m:r>
                              </m:e>
                              <m:sup>
                                <m:d>
                                  <m:dPr>
                                    <m:ctrlPr>
                                      <a:rPr lang="en-AU" i="1">
                                        <a:latin typeface="Cambria Math" panose="02040503050406030204" pitchFamily="18" charset="0"/>
                                      </a:rPr>
                                    </m:ctrlPr>
                                  </m:dPr>
                                  <m:e>
                                    <m:r>
                                      <a:rPr lang="en-AU" i="1">
                                        <a:latin typeface="Cambria Math" panose="02040503050406030204" pitchFamily="18" charset="0"/>
                                      </a:rPr>
                                      <m:t>𝑖</m:t>
                                    </m:r>
                                  </m:e>
                                </m:d>
                              </m:sup>
                            </m:sSup>
                          </m:e>
                        </m:d>
                      </m:e>
                    </m:nary>
                  </m:oMath>
                </a14:m>
                <a:r>
                  <a:rPr lang="en-AU" dirty="0">
                    <a:effectLst/>
                  </a:rPr>
                  <a:t> </a:t>
                </a:r>
              </a:p>
              <a:p>
                <a:pPr marL="933750" lvl="4" indent="-285750">
                  <a:buFont typeface="Arial" panose="020B0604020202020204" pitchFamily="34" charset="0"/>
                  <a:buChar char="•"/>
                </a:pPr>
                <a:r>
                  <a:rPr lang="en-AU" b="1" dirty="0"/>
                  <a:t>Where {t}</a:t>
                </a:r>
                <a:r>
                  <a:rPr lang="en-AU" dirty="0"/>
                  <a:t> is our minibatch</a:t>
                </a:r>
              </a:p>
              <a:p>
                <a:pPr marL="501750" lvl="2" indent="-285750">
                  <a:buFont typeface="Arial" panose="020B0604020202020204" pitchFamily="34" charset="0"/>
                  <a:buChar char="•"/>
                </a:pPr>
                <a:r>
                  <a:rPr lang="en-AU" dirty="0"/>
                  <a:t>Simply loop through all minibatches, forward-backprop as normal</a:t>
                </a:r>
              </a:p>
              <a:p>
                <a:pPr marL="501750" lvl="2" indent="-285750">
                  <a:buFont typeface="Arial" panose="020B0604020202020204" pitchFamily="34" charset="0"/>
                  <a:buChar char="•"/>
                </a:pPr>
                <a:r>
                  <a:rPr lang="en-AU" dirty="0"/>
                  <a:t>One round (minibatch) is considered an </a:t>
                </a:r>
                <a:r>
                  <a:rPr lang="en-AU" b="1" dirty="0"/>
                  <a:t>epoch</a:t>
                </a:r>
                <a:endParaRPr lang="en-US" b="1"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blipFill>
                <a:blip r:embed="rId3"/>
                <a:stretch>
                  <a:fillRect l="-1623" t="-1370" r="-1136" b="-1370"/>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0C602A1D-86CF-4D43-A26C-A0F7C6DDC613}"/>
              </a:ext>
            </a:extLst>
          </p:cNvPr>
          <p:cNvGraphicFramePr>
            <a:graphicFrameLocks noChangeAspect="1"/>
          </p:cNvGraphicFramePr>
          <p:nvPr>
            <p:extLst>
              <p:ext uri="{D42A27DB-BD31-4B8C-83A1-F6EECF244321}">
                <p14:modId xmlns:p14="http://schemas.microsoft.com/office/powerpoint/2010/main" val="2164035458"/>
              </p:ext>
            </p:extLst>
          </p:nvPr>
        </p:nvGraphicFramePr>
        <p:xfrm>
          <a:off x="2112754" y="2708103"/>
          <a:ext cx="3208637" cy="720897"/>
        </p:xfrm>
        <a:graphic>
          <a:graphicData uri="http://schemas.openxmlformats.org/presentationml/2006/ole">
            <mc:AlternateContent xmlns:mc="http://schemas.openxmlformats.org/markup-compatibility/2006">
              <mc:Choice xmlns:v="urn:schemas-microsoft-com:vml" Requires="v">
                <p:oleObj spid="_x0000_s42003" name="Document" r:id="rId4" imgW="5727700" imgH="1143000" progId="Word.Document.12">
                  <p:embed/>
                </p:oleObj>
              </mc:Choice>
              <mc:Fallback>
                <p:oleObj name="Document" r:id="rId4" imgW="5727700" imgH="1143000" progId="Word.Document.12">
                  <p:embed/>
                  <p:pic>
                    <p:nvPicPr>
                      <p:cNvPr id="22" name="Object 21">
                        <a:extLst>
                          <a:ext uri="{FF2B5EF4-FFF2-40B4-BE49-F238E27FC236}">
                            <a16:creationId xmlns:a16="http://schemas.microsoft.com/office/drawing/2014/main" id="{75F9AD3F-6007-7F4C-BB0B-B4A592136E71}"/>
                          </a:ext>
                        </a:extLst>
                      </p:cNvPr>
                      <p:cNvPicPr/>
                      <p:nvPr/>
                    </p:nvPicPr>
                    <p:blipFill>
                      <a:blip r:embed="rId5"/>
                      <a:stretch>
                        <a:fillRect/>
                      </a:stretch>
                    </p:blipFill>
                    <p:spPr>
                      <a:xfrm>
                        <a:off x="2112754" y="2708103"/>
                        <a:ext cx="3208637" cy="720897"/>
                      </a:xfrm>
                      <a:prstGeom prst="rect">
                        <a:avLst/>
                      </a:prstGeom>
                    </p:spPr>
                  </p:pic>
                </p:oleObj>
              </mc:Fallback>
            </mc:AlternateContent>
          </a:graphicData>
        </a:graphic>
      </p:graphicFrame>
    </p:spTree>
    <p:extLst>
      <p:ext uri="{BB962C8B-B14F-4D97-AF65-F5344CB8AC3E}">
        <p14:creationId xmlns:p14="http://schemas.microsoft.com/office/powerpoint/2010/main" val="231850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49" y="516690"/>
            <a:ext cx="8119441" cy="423193"/>
          </a:xfrm>
        </p:spPr>
        <p:txBody>
          <a:bodyPr/>
          <a:lstStyle/>
          <a:p>
            <a:r>
              <a:rPr lang="en-US" dirty="0" err="1"/>
              <a:t>Optimisation</a:t>
            </a:r>
            <a:r>
              <a:rPr lang="en-US" dirty="0"/>
              <a:t>: (Mini)batch, Stochastic GD</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900780" cy="4622800"/>
          </a:xfrm>
        </p:spPr>
        <p:txBody>
          <a:bodyPr/>
          <a:lstStyle/>
          <a:p>
            <a:pPr marL="285750" indent="-285750">
              <a:buFont typeface="Arial" panose="020B0604020202020204" pitchFamily="34" charset="0"/>
              <a:buChar char="•"/>
            </a:pPr>
            <a:r>
              <a:rPr lang="en-US" sz="2400" dirty="0"/>
              <a:t>If you have:</a:t>
            </a:r>
          </a:p>
          <a:p>
            <a:pPr marL="501750" lvl="2" indent="-285750">
              <a:buFont typeface="Arial" panose="020B0604020202020204" pitchFamily="34" charset="0"/>
              <a:buChar char="•"/>
            </a:pPr>
            <a:r>
              <a:rPr lang="en-AU" dirty="0">
                <a:latin typeface="+mn-lt"/>
              </a:rPr>
              <a:t>minibatch size is </a:t>
            </a:r>
            <a:r>
              <a:rPr lang="en-AU" b="1" dirty="0">
                <a:latin typeface="+mn-lt"/>
              </a:rPr>
              <a:t>m</a:t>
            </a:r>
            <a:r>
              <a:rPr lang="en-AU" dirty="0">
                <a:latin typeface="+mn-lt"/>
              </a:rPr>
              <a:t> then you have </a:t>
            </a:r>
            <a:r>
              <a:rPr lang="en-AU" b="1" dirty="0">
                <a:solidFill>
                  <a:srgbClr val="00B0F0"/>
                </a:solidFill>
                <a:latin typeface="+mn-lt"/>
              </a:rPr>
              <a:t>batch</a:t>
            </a:r>
            <a:r>
              <a:rPr lang="en-AU" dirty="0">
                <a:latin typeface="+mn-lt"/>
              </a:rPr>
              <a:t> gradient descent. This can take </a:t>
            </a:r>
            <a:r>
              <a:rPr lang="en-AU" dirty="0"/>
              <a:t>huge processing power, though will step and converge nicely.</a:t>
            </a:r>
          </a:p>
          <a:p>
            <a:pPr marL="501750" lvl="2" indent="-285750">
              <a:buFont typeface="Arial" panose="020B0604020202020204" pitchFamily="34" charset="0"/>
              <a:buChar char="•"/>
            </a:pPr>
            <a:r>
              <a:rPr lang="en-AU" sz="1800" dirty="0">
                <a:latin typeface="+mn-lt"/>
              </a:rPr>
              <a:t>Minibatch size is </a:t>
            </a:r>
            <a:r>
              <a:rPr lang="en-AU" sz="1800" b="1" dirty="0">
                <a:latin typeface="+mn-lt"/>
              </a:rPr>
              <a:t>1</a:t>
            </a:r>
            <a:r>
              <a:rPr lang="en-AU" sz="1800" dirty="0">
                <a:latin typeface="+mn-lt"/>
              </a:rPr>
              <a:t> then you have </a:t>
            </a:r>
            <a:r>
              <a:rPr lang="en-AU" sz="1800" b="1" dirty="0">
                <a:solidFill>
                  <a:schemeClr val="tx2"/>
                </a:solidFill>
                <a:latin typeface="+mn-lt"/>
              </a:rPr>
              <a:t>stochastic</a:t>
            </a:r>
            <a:r>
              <a:rPr lang="en-AU" sz="1800" dirty="0">
                <a:latin typeface="+mn-lt"/>
              </a:rPr>
              <a:t> gradient descent. You lose the vectorisation speedup and is quite noisy. </a:t>
            </a:r>
          </a:p>
          <a:p>
            <a:pPr marL="501750" lvl="2" indent="-285750">
              <a:buFont typeface="Arial" panose="020B0604020202020204" pitchFamily="34" charset="0"/>
              <a:buChar char="•"/>
            </a:pPr>
            <a:r>
              <a:rPr lang="en-AU" sz="1800" dirty="0">
                <a:latin typeface="+mn-lt"/>
              </a:rPr>
              <a:t>If minibatch size is </a:t>
            </a:r>
            <a:r>
              <a:rPr lang="en-AU" sz="1800" b="1" dirty="0">
                <a:latin typeface="+mn-lt"/>
              </a:rPr>
              <a:t>&gt;1&lt;m </a:t>
            </a:r>
            <a:r>
              <a:rPr lang="en-AU" sz="1800" dirty="0">
                <a:latin typeface="+mn-lt"/>
              </a:rPr>
              <a:t>then you have </a:t>
            </a:r>
            <a:r>
              <a:rPr lang="en-AU" sz="1800" b="1" dirty="0">
                <a:solidFill>
                  <a:srgbClr val="00B050"/>
                </a:solidFill>
                <a:latin typeface="+mn-lt"/>
              </a:rPr>
              <a:t>minibatch</a:t>
            </a:r>
            <a:r>
              <a:rPr lang="en-AU" sz="1800" dirty="0">
                <a:latin typeface="+mn-lt"/>
              </a:rPr>
              <a:t> gradient descent</a:t>
            </a:r>
            <a:br>
              <a:rPr lang="en-AU" sz="1800" dirty="0">
                <a:latin typeface="+mn-lt"/>
              </a:rPr>
            </a:br>
            <a:endParaRPr lang="en-AU" sz="1800" dirty="0">
              <a:latin typeface="+mn-lt"/>
            </a:endParaRPr>
          </a:p>
          <a:p>
            <a:pPr marL="285750" lvl="1" indent="-285750">
              <a:buFont typeface="Arial" panose="020B0604020202020204" pitchFamily="34" charset="0"/>
              <a:buChar char="•"/>
            </a:pPr>
            <a:r>
              <a:rPr lang="en-AU" dirty="0">
                <a:latin typeface="+mn-lt"/>
              </a:rPr>
              <a:t>Common minibatch sizes are 64, 128, 256, 512</a:t>
            </a:r>
          </a:p>
          <a:p>
            <a:pPr marL="501750" lvl="2" indent="-285750">
              <a:buFont typeface="Arial" panose="020B0604020202020204" pitchFamily="34" charset="0"/>
              <a:buChar char="•"/>
            </a:pPr>
            <a:r>
              <a:rPr lang="en-AU" dirty="0"/>
              <a:t>Technically also a hyperparameter (though not a primary one)</a:t>
            </a:r>
            <a:endParaRPr lang="en-AU" dirty="0">
              <a:latin typeface="+mn-lt"/>
            </a:endParaRPr>
          </a:p>
          <a:p>
            <a:pPr lvl="2" indent="0">
              <a:buNone/>
            </a:pPr>
            <a:endParaRPr lang="en-US" b="1" dirty="0"/>
          </a:p>
        </p:txBody>
      </p:sp>
      <p:pic>
        <p:nvPicPr>
          <p:cNvPr id="5" name="Picture 4">
            <a:extLst>
              <a:ext uri="{FF2B5EF4-FFF2-40B4-BE49-F238E27FC236}">
                <a16:creationId xmlns:a16="http://schemas.microsoft.com/office/drawing/2014/main" id="{E4967C28-A98C-634F-B351-AA9F694C09E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75058" y="4031675"/>
            <a:ext cx="1702242" cy="1620078"/>
          </a:xfrm>
          <a:prstGeom prst="rect">
            <a:avLst/>
          </a:prstGeom>
        </p:spPr>
      </p:pic>
    </p:spTree>
    <p:extLst>
      <p:ext uri="{BB962C8B-B14F-4D97-AF65-F5344CB8AC3E}">
        <p14:creationId xmlns:p14="http://schemas.microsoft.com/office/powerpoint/2010/main" val="25037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4622800"/>
              </a:xfrm>
            </p:spPr>
            <p:txBody>
              <a:bodyPr/>
              <a:lstStyle/>
              <a:p>
                <a:pPr marL="285750" indent="-285750">
                  <a:buFont typeface="Arial" panose="020B0604020202020204" pitchFamily="34" charset="0"/>
                  <a:buChar char="•"/>
                </a:pPr>
                <a:r>
                  <a:rPr lang="en-US" sz="2200" dirty="0"/>
                  <a:t>Consider the formula for and exponentially weighted moving averages:</a:t>
                </a:r>
              </a:p>
              <a:p>
                <a:pPr marL="501750" lvl="2"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r>
                          <a:rPr lang="en-AU" i="1">
                            <a:latin typeface="Cambria Math" panose="02040503050406030204" pitchFamily="18" charset="0"/>
                          </a:rPr>
                          <m:t>−1</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sSub>
                      <m:sSubPr>
                        <m:ctrlPr>
                          <a:rPr lang="en-AU" i="1" smtClean="0">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𝑡</m:t>
                        </m:r>
                      </m:sub>
                    </m:sSub>
                  </m:oMath>
                </a14:m>
                <a:r>
                  <a:rPr lang="en-US" sz="2200" dirty="0"/>
                  <a:t> </a:t>
                </a:r>
                <a:r>
                  <a:rPr lang="en-AU" dirty="0"/>
                  <a:t>where </a:t>
                </a:r>
                <a14:m>
                  <m:oMath xmlns:m="http://schemas.openxmlformats.org/officeDocument/2006/math">
                    <m:r>
                      <a:rPr lang="en-AU" i="1">
                        <a:latin typeface="Cambria Math" panose="02040503050406030204" pitchFamily="18" charset="0"/>
                      </a:rPr>
                      <m:t>𝛽</m:t>
                    </m:r>
                    <m:r>
                      <a:rPr lang="en-AU" i="1">
                        <a:latin typeface="Cambria Math" panose="02040503050406030204" pitchFamily="18" charset="0"/>
                      </a:rPr>
                      <m:t> ∈[0,1]</m:t>
                    </m:r>
                  </m:oMath>
                </a14:m>
                <a:r>
                  <a:rPr lang="en-AU" dirty="0"/>
                  <a:t> and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𝑡</m:t>
                        </m:r>
                      </m:sub>
                    </m:sSub>
                    <m:r>
                      <a:rPr lang="en-AU" b="0" i="1" smtClean="0">
                        <a:latin typeface="Cambria Math" panose="02040503050406030204" pitchFamily="18" charset="0"/>
                      </a:rPr>
                      <m:t> </m:t>
                    </m:r>
                  </m:oMath>
                </a14:m>
                <a:r>
                  <a:rPr lang="en-AU" dirty="0"/>
                  <a:t>is some value at the current time. </a:t>
                </a:r>
              </a:p>
              <a:p>
                <a:pPr marL="717750" lvl="3" indent="-285750">
                  <a:buFont typeface="Arial" panose="020B0604020202020204" pitchFamily="34" charset="0"/>
                  <a:buChar char="•"/>
                </a:pPr>
                <a:r>
                  <a:rPr lang="en-AU" dirty="0"/>
                  <a:t>We can approximate that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sub>
                    </m:sSub>
                  </m:oMath>
                </a14:m>
                <a:r>
                  <a:rPr lang="en-AU" dirty="0"/>
                  <a:t>is averaging over </a:t>
                </a: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1−</m:t>
                        </m:r>
                        <m:r>
                          <a:rPr lang="en-AU" i="1">
                            <a:latin typeface="Cambria Math" panose="02040503050406030204" pitchFamily="18" charset="0"/>
                          </a:rPr>
                          <m:t>𝛽</m:t>
                        </m:r>
                      </m:den>
                    </m:f>
                    <m:r>
                      <a:rPr lang="en-AU" b="0" i="0" smtClean="0">
                        <a:latin typeface="Cambria Math" panose="02040503050406030204" pitchFamily="18" charset="0"/>
                      </a:rPr>
                      <m:t> </m:t>
                    </m:r>
                  </m:oMath>
                </a14:m>
                <a:r>
                  <a:rPr lang="en-AU" dirty="0"/>
                  <a:t>days</a:t>
                </a:r>
              </a:p>
              <a:p>
                <a:pPr marL="285750" lvl="1" indent="-285750">
                  <a:buFont typeface="Arial" panose="020B0604020202020204" pitchFamily="34" charset="0"/>
                  <a:buChar char="•"/>
                </a:pPr>
                <a:r>
                  <a:rPr lang="en-AU" sz="2200" dirty="0">
                    <a:latin typeface="+mn-lt"/>
                  </a:rPr>
                  <a:t>We are computing an average that takes into account </a:t>
                </a:r>
                <a:r>
                  <a:rPr lang="en-AU" sz="2200" b="1" dirty="0">
                    <a:latin typeface="+mn-lt"/>
                  </a:rPr>
                  <a:t>n</a:t>
                </a:r>
                <a:r>
                  <a:rPr lang="en-AU" sz="2200" dirty="0">
                    <a:latin typeface="+mn-lt"/>
                  </a:rPr>
                  <a:t> number of trailing days. Consider </a:t>
                </a:r>
                <a:r>
                  <a:rPr lang="en-AU" sz="2200" b="1" dirty="0">
                    <a:solidFill>
                      <a:srgbClr val="7030A0"/>
                    </a:solidFill>
                    <a:latin typeface="+mn-lt"/>
                  </a:rPr>
                  <a:t>0.9</a:t>
                </a:r>
                <a:r>
                  <a:rPr lang="en-AU" sz="2200" dirty="0">
                    <a:latin typeface="+mn-lt"/>
                  </a:rPr>
                  <a:t> for </a:t>
                </a:r>
                <a14:m>
                  <m:oMath xmlns:m="http://schemas.openxmlformats.org/officeDocument/2006/math">
                    <m:r>
                      <a:rPr lang="en-AU" sz="2000" i="1">
                        <a:latin typeface="Cambria Math" panose="02040503050406030204" pitchFamily="18" charset="0"/>
                      </a:rPr>
                      <m:t>𝛽</m:t>
                    </m:r>
                  </m:oMath>
                </a14:m>
                <a:endParaRPr lang="en-US" sz="2200" b="1" dirty="0">
                  <a:latin typeface="+mn-lt"/>
                </a:endParaRPr>
              </a:p>
              <a:p>
                <a:pPr marL="501750" lvl="2"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100</m:t>
                        </m:r>
                      </m:sub>
                    </m:sSub>
                  </m:oMath>
                </a14:m>
                <a:r>
                  <a:rPr lang="en-AU" dirty="0"/>
                  <a:t> = </a:t>
                </a:r>
                <a14:m>
                  <m:oMath xmlns:m="http://schemas.openxmlformats.org/officeDocument/2006/math">
                    <m:sSub>
                      <m:sSubPr>
                        <m:ctrlPr>
                          <a:rPr lang="en-AU" i="1">
                            <a:latin typeface="Cambria Math" panose="02040503050406030204" pitchFamily="18" charset="0"/>
                          </a:rPr>
                        </m:ctrlPr>
                      </m:sSubPr>
                      <m:e>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i="1">
                            <a:latin typeface="Cambria Math" panose="02040503050406030204" pitchFamily="18" charset="0"/>
                          </a:rPr>
                          <m:t>𝑉</m:t>
                        </m:r>
                      </m:e>
                      <m:sub>
                        <m:r>
                          <a:rPr lang="en-AU" i="1">
                            <a:latin typeface="Cambria Math" panose="02040503050406030204" pitchFamily="18" charset="0"/>
                          </a:rPr>
                          <m:t>99</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b="0" i="1" smtClean="0">
                            <a:latin typeface="Cambria Math" panose="02040503050406030204" pitchFamily="18" charset="0"/>
                          </a:rPr>
                          <m:t>(1−</m:t>
                        </m:r>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b="0" i="1" smtClean="0">
                            <a:latin typeface="Cambria Math" panose="02040503050406030204" pitchFamily="18" charset="0"/>
                          </a:rPr>
                          <m:t>)</m:t>
                        </m:r>
                        <m:r>
                          <a:rPr lang="en-AU" i="1" smtClean="0">
                            <a:latin typeface="Cambria Math" panose="02040503050406030204" pitchFamily="18" charset="0"/>
                          </a:rPr>
                          <m:t> </m:t>
                        </m:r>
                        <m:r>
                          <a:rPr lang="en-AU" b="0" i="1" smtClean="0">
                            <a:latin typeface="Cambria Math" panose="02040503050406030204" pitchFamily="18" charset="0"/>
                          </a:rPr>
                          <m:t>𝑥</m:t>
                        </m:r>
                      </m:e>
                      <m:sub>
                        <m:r>
                          <a:rPr lang="en-AU" i="1">
                            <a:latin typeface="Cambria Math" panose="02040503050406030204" pitchFamily="18" charset="0"/>
                          </a:rPr>
                          <m:t>100</m:t>
                        </m:r>
                      </m:sub>
                    </m:sSub>
                  </m:oMath>
                </a14:m>
                <a:r>
                  <a:rPr lang="en-AU" dirty="0"/>
                  <a:t> </a:t>
                </a:r>
              </a:p>
              <a:p>
                <a:pPr marL="717750" lvl="3"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99</m:t>
                        </m:r>
                      </m:sub>
                    </m:sSub>
                  </m:oMath>
                </a14:m>
                <a:r>
                  <a:rPr lang="en-AU" dirty="0"/>
                  <a:t> itself =</a:t>
                </a:r>
                <a14:m>
                  <m:oMath xmlns:m="http://schemas.openxmlformats.org/officeDocument/2006/math">
                    <m:r>
                      <a:rPr lang="en-AU" b="0" i="0" smtClean="0">
                        <a:latin typeface="Cambria Math" panose="02040503050406030204" pitchFamily="18" charset="0"/>
                      </a:rPr>
                      <m:t> </m:t>
                    </m:r>
                    <m:sSub>
                      <m:sSubPr>
                        <m:ctrlPr>
                          <a:rPr lang="en-AU" i="1">
                            <a:latin typeface="Cambria Math" panose="02040503050406030204" pitchFamily="18" charset="0"/>
                          </a:rPr>
                        </m:ctrlPr>
                      </m:sSubPr>
                      <m:e>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i="1">
                            <a:latin typeface="Cambria Math" panose="02040503050406030204" pitchFamily="18" charset="0"/>
                          </a:rPr>
                          <m:t>𝑉</m:t>
                        </m:r>
                      </m:e>
                      <m:sub>
                        <m:r>
                          <a:rPr lang="en-AU" i="1">
                            <a:latin typeface="Cambria Math" panose="02040503050406030204" pitchFamily="18" charset="0"/>
                          </a:rPr>
                          <m:t>98</m:t>
                        </m:r>
                      </m:sub>
                    </m:sSub>
                  </m:oMath>
                </a14:m>
                <a:r>
                  <a:rPr lang="en-AU" dirty="0"/>
                  <a:t> and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(1−</m:t>
                        </m:r>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b="0" i="1" smtClean="0">
                            <a:latin typeface="Cambria Math" panose="02040503050406030204" pitchFamily="18" charset="0"/>
                          </a:rPr>
                          <m:t>)</m:t>
                        </m:r>
                        <m:r>
                          <a:rPr lang="en-AU" b="0" i="1" smtClean="0">
                            <a:latin typeface="Cambria Math" panose="02040503050406030204" pitchFamily="18" charset="0"/>
                          </a:rPr>
                          <m:t>𝑥</m:t>
                        </m:r>
                      </m:e>
                      <m:sub>
                        <m:r>
                          <a:rPr lang="en-AU" i="1">
                            <a:latin typeface="Cambria Math" panose="02040503050406030204" pitchFamily="18" charset="0"/>
                          </a:rPr>
                          <m:t>99</m:t>
                        </m:r>
                      </m:sub>
                    </m:sSub>
                  </m:oMath>
                </a14:m>
                <a:r>
                  <a:rPr lang="en-AU" dirty="0"/>
                  <a:t> etc</a:t>
                </a:r>
              </a:p>
              <a:p>
                <a:pPr marL="285750" lvl="1" indent="-285750">
                  <a:buFont typeface="Arial" panose="020B0604020202020204" pitchFamily="34" charset="0"/>
                  <a:buChar char="•"/>
                </a:pPr>
                <a:r>
                  <a:rPr lang="en-AU" sz="2200" dirty="0">
                    <a:latin typeface="+mn-lt"/>
                  </a:rPr>
                  <a:t>Therefore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𝑉</m:t>
                        </m:r>
                      </m:e>
                      <m:sub>
                        <m:r>
                          <a:rPr lang="en-AU" sz="2000" i="1">
                            <a:latin typeface="Cambria Math" panose="02040503050406030204" pitchFamily="18" charset="0"/>
                          </a:rPr>
                          <m:t>100</m:t>
                        </m:r>
                      </m:sub>
                    </m:sSub>
                  </m:oMath>
                </a14:m>
                <a:r>
                  <a:rPr lang="en-AU" sz="2000" dirty="0"/>
                  <a:t> is a small weight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m:t>
                        </m:r>
                        <m:r>
                          <a:rPr lang="en-AU" sz="2000" b="0" i="1" smtClean="0">
                            <a:solidFill>
                              <a:schemeClr val="tx1"/>
                            </a:solidFill>
                            <a:latin typeface="Cambria Math" panose="02040503050406030204" pitchFamily="18" charset="0"/>
                          </a:rPr>
                          <m:t>0.1</m:t>
                        </m:r>
                        <m:r>
                          <a:rPr lang="en-AU" sz="2000" i="1">
                            <a:latin typeface="Cambria Math" panose="02040503050406030204" pitchFamily="18" charset="0"/>
                          </a:rPr>
                          <m:t>) </m:t>
                        </m:r>
                        <m:r>
                          <a:rPr lang="en-AU" sz="2000" i="1">
                            <a:latin typeface="Cambria Math" panose="02040503050406030204" pitchFamily="18" charset="0"/>
                          </a:rPr>
                          <m:t>𝑥</m:t>
                        </m:r>
                      </m:e>
                      <m:sub>
                        <m:r>
                          <a:rPr lang="en-AU" sz="2000" i="1">
                            <a:latin typeface="Cambria Math" panose="02040503050406030204" pitchFamily="18" charset="0"/>
                          </a:rPr>
                          <m:t>100</m:t>
                        </m:r>
                      </m:sub>
                    </m:sSub>
                  </m:oMath>
                </a14:m>
                <a:r>
                  <a:rPr lang="en-US" sz="2200" dirty="0">
                    <a:latin typeface="+mn-lt"/>
                  </a:rPr>
                  <a:t> of the current value and a </a:t>
                </a:r>
                <a:r>
                  <a:rPr lang="en-US" sz="2200" b="1" dirty="0">
                    <a:latin typeface="+mn-lt"/>
                  </a:rPr>
                  <a:t>sum of all previous temperatures</a:t>
                </a:r>
                <a:r>
                  <a:rPr lang="en-US" sz="2200" dirty="0">
                    <a:latin typeface="+mn-lt"/>
                  </a:rPr>
                  <a:t> </a:t>
                </a:r>
              </a:p>
              <a:p>
                <a:pPr marL="501750" lvl="2" indent="-285750">
                  <a:buFont typeface="Arial" panose="020B0604020202020204" pitchFamily="34" charset="0"/>
                  <a:buChar char="•"/>
                </a:pPr>
                <a:r>
                  <a:rPr lang="en-US" sz="1600" dirty="0">
                    <a:latin typeface="+mn-lt"/>
                  </a:rPr>
                  <a:t>multiplied by an </a:t>
                </a:r>
                <a:r>
                  <a:rPr lang="en-US" sz="1600" b="1" dirty="0">
                    <a:solidFill>
                      <a:srgbClr val="FF0000"/>
                    </a:solidFill>
                    <a:latin typeface="+mn-lt"/>
                  </a:rPr>
                  <a:t>exponentially decaying function</a:t>
                </a:r>
                <a:endParaRPr lang="en-US" sz="1600" dirty="0">
                  <a:latin typeface="+mn-lt"/>
                </a:endParaRPr>
              </a:p>
              <a:p>
                <a:pPr marL="717750" lvl="3" indent="-285750">
                  <a:buFont typeface="Arial" panose="020B0604020202020204" pitchFamily="34" charset="0"/>
                  <a:buChar char="•"/>
                </a:pPr>
                <a:r>
                  <a:rPr lang="en-AU" dirty="0"/>
                  <a:t>So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0.1</m:t>
                        </m:r>
                        <m:r>
                          <a:rPr lang="en-AU" b="0" i="1" smtClean="0">
                            <a:latin typeface="Cambria Math" panose="02040503050406030204" pitchFamily="18" charset="0"/>
                          </a:rPr>
                          <m:t>𝑥</m:t>
                        </m:r>
                      </m:e>
                      <m:sub>
                        <m:r>
                          <a:rPr lang="en-AU" i="1">
                            <a:latin typeface="Cambria Math" panose="02040503050406030204" pitchFamily="18" charset="0"/>
                          </a:rPr>
                          <m:t>100</m:t>
                        </m:r>
                      </m:sub>
                    </m:sSub>
                    <m:r>
                      <a:rPr lang="en-AU" i="1">
                        <a:latin typeface="Cambria Math" panose="02040503050406030204" pitchFamily="18" charset="0"/>
                      </a:rPr>
                      <m:t>+0.1∗0.9</m:t>
                    </m:r>
                    <m:sSub>
                      <m:sSubPr>
                        <m:ctrlPr>
                          <a:rPr lang="en-AU" i="1" smtClean="0">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99</m:t>
                        </m:r>
                      </m:sub>
                    </m:sSub>
                    <m:r>
                      <a:rPr lang="en-AU" i="1">
                        <a:latin typeface="Cambria Math" panose="02040503050406030204" pitchFamily="18" charset="0"/>
                      </a:rPr>
                      <m:t>+ 0.1∗</m:t>
                    </m:r>
                    <m:sSup>
                      <m:sSupPr>
                        <m:ctrlPr>
                          <a:rPr lang="en-AU" i="1">
                            <a:latin typeface="Cambria Math" panose="02040503050406030204" pitchFamily="18" charset="0"/>
                          </a:rPr>
                        </m:ctrlPr>
                      </m:sSupPr>
                      <m:e>
                        <m:r>
                          <a:rPr lang="en-AU" i="1">
                            <a:latin typeface="Cambria Math" panose="02040503050406030204" pitchFamily="18" charset="0"/>
                          </a:rPr>
                          <m:t>(0.9)</m:t>
                        </m:r>
                      </m:e>
                      <m:sup>
                        <m:r>
                          <a:rPr lang="en-AU" i="1">
                            <a:latin typeface="Cambria Math" panose="02040503050406030204" pitchFamily="18" charset="0"/>
                          </a:rPr>
                          <m:t>2</m:t>
                        </m:r>
                      </m:sup>
                    </m:sSup>
                    <m:sSub>
                      <m:sSubPr>
                        <m:ctrlPr>
                          <a:rPr lang="en-AU" i="1">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98</m:t>
                        </m:r>
                      </m:sub>
                    </m:sSub>
                  </m:oMath>
                </a14:m>
                <a:r>
                  <a:rPr lang="en-AU" dirty="0"/>
                  <a:t>…etc</a:t>
                </a:r>
                <a:endParaRPr lang="en-US" sz="1600" b="1" dirty="0">
                  <a:solidFill>
                    <a:srgbClr val="FF0000"/>
                  </a:solidFill>
                  <a:latin typeface="+mn-lt"/>
                </a:endParaRPr>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7810500" cy="4622800"/>
              </a:xfrm>
              <a:blipFill>
                <a:blip r:embed="rId2"/>
                <a:stretch>
                  <a:fillRect l="-1948" t="-2740" r="-2597" b="-10685"/>
                </a:stretch>
              </a:blipFill>
            </p:spPr>
            <p:txBody>
              <a:bodyPr/>
              <a:lstStyle/>
              <a:p>
                <a:r>
                  <a:rPr lang="en-US">
                    <a:noFill/>
                  </a:rPr>
                  <a:t> </a:t>
                </a:r>
              </a:p>
            </p:txBody>
          </p:sp>
        </mc:Fallback>
      </mc:AlternateContent>
    </p:spTree>
    <p:extLst>
      <p:ext uri="{BB962C8B-B14F-4D97-AF65-F5344CB8AC3E}">
        <p14:creationId xmlns:p14="http://schemas.microsoft.com/office/powerpoint/2010/main" val="74669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357004" y="1557338"/>
                <a:ext cx="2856096" cy="4622800"/>
              </a:xfrm>
            </p:spPr>
            <p:txBody>
              <a:bodyPr/>
              <a:lstStyle/>
              <a:p>
                <a:pPr marL="285750" indent="-285750">
                  <a:buFont typeface="Arial" panose="020B0604020202020204" pitchFamily="34" charset="0"/>
                  <a:buChar char="•"/>
                </a:pPr>
                <a:r>
                  <a:rPr lang="en-US" dirty="0"/>
                  <a:t>(From </a:t>
                </a:r>
                <a:r>
                  <a:rPr lang="en-US" dirty="0">
                    <a:hlinkClick r:id="rId2"/>
                  </a:rPr>
                  <a:t>source</a:t>
                </a:r>
                <a:r>
                  <a:rPr lang="en-US" dirty="0"/>
                  <a:t>)</a:t>
                </a:r>
              </a:p>
              <a:p>
                <a:pPr marL="285750" indent="-285750">
                  <a:buFont typeface="Arial" panose="020B0604020202020204" pitchFamily="34" charset="0"/>
                  <a:buChar char="•"/>
                </a:pPr>
                <a:r>
                  <a:rPr lang="en-US" dirty="0"/>
                  <a:t>Adjust </a:t>
                </a:r>
                <a14:m>
                  <m:oMath xmlns:m="http://schemas.openxmlformats.org/officeDocument/2006/math">
                    <m:r>
                      <a:rPr lang="en-AU" i="1">
                        <a:latin typeface="Cambria Math" panose="02040503050406030204" pitchFamily="18" charset="0"/>
                      </a:rPr>
                      <m:t>𝛽</m:t>
                    </m:r>
                  </m:oMath>
                </a14:m>
                <a:r>
                  <a:rPr lang="en-US" dirty="0"/>
                  <a:t> to be  lower, you get a more noisy graph as you let local effects be more powerful.</a:t>
                </a:r>
                <a:br>
                  <a:rPr lang="en-US" dirty="0"/>
                </a:br>
                <a:endParaRPr lang="en-US" dirty="0"/>
              </a:p>
              <a:p>
                <a:pPr marL="285750" indent="-285750">
                  <a:buFont typeface="Arial" panose="020B0604020202020204" pitchFamily="34" charset="0"/>
                  <a:buChar char="•"/>
                </a:pPr>
                <a:r>
                  <a:rPr lang="en-US" dirty="0"/>
                  <a:t>Larger </a:t>
                </a:r>
                <a14:m>
                  <m:oMath xmlns:m="http://schemas.openxmlformats.org/officeDocument/2006/math">
                    <m:r>
                      <a:rPr lang="en-AU" i="1">
                        <a:latin typeface="Cambria Math" panose="02040503050406030204" pitchFamily="18" charset="0"/>
                      </a:rPr>
                      <m:t>𝛽</m:t>
                    </m:r>
                  </m:oMath>
                </a14:m>
                <a:r>
                  <a:rPr lang="en-US" dirty="0"/>
                  <a:t> smooths more but will respond slower. </a:t>
                </a:r>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357004" y="1557338"/>
                <a:ext cx="2856096" cy="4622800"/>
              </a:xfrm>
              <a:blipFill>
                <a:blip r:embed="rId3"/>
                <a:stretch>
                  <a:fillRect l="-4425" t="-1370" r="-57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6E01D52-8E7D-2543-8B7B-2389B08DEFB1}"/>
              </a:ext>
            </a:extLst>
          </p:cNvPr>
          <p:cNvPicPr>
            <a:picLocks noChangeAspect="1"/>
          </p:cNvPicPr>
          <p:nvPr/>
        </p:nvPicPr>
        <p:blipFill>
          <a:blip r:embed="rId4"/>
          <a:stretch>
            <a:fillRect/>
          </a:stretch>
        </p:blipFill>
        <p:spPr>
          <a:xfrm>
            <a:off x="3733650" y="3578166"/>
            <a:ext cx="4394504" cy="2581525"/>
          </a:xfrm>
          <a:prstGeom prst="rect">
            <a:avLst/>
          </a:prstGeom>
        </p:spPr>
      </p:pic>
      <p:pic>
        <p:nvPicPr>
          <p:cNvPr id="7" name="Picture 6">
            <a:extLst>
              <a:ext uri="{FF2B5EF4-FFF2-40B4-BE49-F238E27FC236}">
                <a16:creationId xmlns:a16="http://schemas.microsoft.com/office/drawing/2014/main" id="{A1D1E206-5393-4F49-A9C6-9BA62BA4BE30}"/>
              </a:ext>
            </a:extLst>
          </p:cNvPr>
          <p:cNvPicPr>
            <a:picLocks noChangeAspect="1"/>
          </p:cNvPicPr>
          <p:nvPr/>
        </p:nvPicPr>
        <p:blipFill>
          <a:blip r:embed="rId5"/>
          <a:stretch>
            <a:fillRect/>
          </a:stretch>
        </p:blipFill>
        <p:spPr>
          <a:xfrm>
            <a:off x="3824036" y="1053407"/>
            <a:ext cx="4304118" cy="2379069"/>
          </a:xfrm>
          <a:prstGeom prst="rect">
            <a:avLst/>
          </a:prstGeom>
        </p:spPr>
      </p:pic>
    </p:spTree>
    <p:extLst>
      <p:ext uri="{BB962C8B-B14F-4D97-AF65-F5344CB8AC3E}">
        <p14:creationId xmlns:p14="http://schemas.microsoft.com/office/powerpoint/2010/main" val="256181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4622800"/>
              </a:xfrm>
            </p:spPr>
            <p:txBody>
              <a:bodyPr/>
              <a:lstStyle/>
              <a:p>
                <a:pPr marL="285750" indent="-285750">
                  <a:buFont typeface="Arial" panose="020B0604020202020204" pitchFamily="34" charset="0"/>
                  <a:buChar char="•"/>
                </a:pPr>
                <a:r>
                  <a:rPr lang="en-US" sz="2200" dirty="0"/>
                  <a:t>How does this work for us?</a:t>
                </a:r>
              </a:p>
              <a:p>
                <a:pPr marL="501750" lvl="2" indent="-285750">
                  <a:buFont typeface="Arial" panose="020B0604020202020204" pitchFamily="34" charset="0"/>
                  <a:buChar char="•"/>
                </a:pPr>
                <a:r>
                  <a:rPr lang="en-AU" sz="2200" dirty="0">
                    <a:latin typeface="+mn-lt"/>
                  </a:rPr>
                  <a:t>Initialise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𝑑𝑊</m:t>
                        </m:r>
                      </m:sub>
                    </m:sSub>
                    <m:r>
                      <a:rPr lang="en-AU" sz="2200">
                        <a:latin typeface="Cambria Math" panose="02040503050406030204" pitchFamily="18" charset="0"/>
                      </a:rPr>
                      <m:t>, </m:t>
                    </m:r>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𝑑𝑏</m:t>
                        </m:r>
                      </m:sub>
                    </m:sSub>
                    <m:r>
                      <a:rPr lang="en-AU" sz="2200">
                        <a:latin typeface="Cambria Math" panose="02040503050406030204" pitchFamily="18" charset="0"/>
                      </a:rPr>
                      <m:t>=0</m:t>
                    </m:r>
                  </m:oMath>
                </a14:m>
                <a:r>
                  <a:rPr lang="en-AU" sz="2200" dirty="0">
                    <a:latin typeface="+mn-lt"/>
                  </a:rPr>
                  <a:t> where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𝑑𝑊</m:t>
                        </m:r>
                      </m:sub>
                    </m:sSub>
                  </m:oMath>
                </a14:m>
                <a:r>
                  <a:rPr lang="en-AU" sz="2200" dirty="0">
                    <a:latin typeface="+mn-lt"/>
                  </a:rPr>
                  <a:t> is the same dimensions as </a:t>
                </a:r>
                <a14:m>
                  <m:oMath xmlns:m="http://schemas.openxmlformats.org/officeDocument/2006/math">
                    <m:r>
                      <a:rPr lang="en-AU" sz="2200">
                        <a:latin typeface="Cambria Math" panose="02040503050406030204" pitchFamily="18" charset="0"/>
                      </a:rPr>
                      <m:t>𝑊</m:t>
                    </m:r>
                  </m:oMath>
                </a14:m>
                <a:r>
                  <a:rPr lang="en-AU" sz="2200" dirty="0">
                    <a:latin typeface="+mn-lt"/>
                  </a:rPr>
                  <a:t> and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𝑑𝑏</m:t>
                        </m:r>
                      </m:sub>
                    </m:sSub>
                  </m:oMath>
                </a14:m>
                <a:r>
                  <a:rPr lang="en-AU" sz="2200" dirty="0">
                    <a:latin typeface="+mn-lt"/>
                  </a:rPr>
                  <a:t> has same dimensions as b</a:t>
                </a:r>
              </a:p>
              <a:p>
                <a:pPr marL="342900" lvl="1" indent="-342900">
                  <a:buFont typeface="Arial" panose="020B0604020202020204" pitchFamily="34" charset="0"/>
                  <a:buChar char="•"/>
                </a:pPr>
                <a:r>
                  <a:rPr lang="en-AU" sz="2200" dirty="0">
                    <a:latin typeface="+mn-lt"/>
                  </a:rPr>
                  <a:t>On iteration t:</a:t>
                </a:r>
              </a:p>
              <a:p>
                <a:pPr marL="558900" lvl="2" indent="-342900">
                  <a:buFont typeface="Arial" panose="020B0604020202020204"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r>
                          <a:rPr lang="en-AU" i="1">
                            <a:latin typeface="Cambria Math" panose="02040503050406030204" pitchFamily="18" charset="0"/>
                          </a:rPr>
                          <m:t>𝛽</m:t>
                        </m:r>
                      </m:e>
                    </m:d>
                    <m:r>
                      <a:rPr lang="en-AU" i="1">
                        <a:latin typeface="Cambria Math" panose="02040503050406030204" pitchFamily="18" charset="0"/>
                      </a:rPr>
                      <m:t>𝑑𝑊</m:t>
                    </m:r>
                  </m:oMath>
                </a14:m>
                <a:endParaRPr lang="en-AU" i="1" dirty="0"/>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r>
                          <a:rPr lang="en-AU" i="1">
                            <a:latin typeface="Cambria Math" panose="02040503050406030204" pitchFamily="18" charset="0"/>
                          </a:rPr>
                          <m:t>𝛽</m:t>
                        </m:r>
                      </m:e>
                    </m:d>
                    <m:r>
                      <a:rPr lang="en-AU" i="1">
                        <a:latin typeface="Cambria Math" panose="02040503050406030204" pitchFamily="18" charset="0"/>
                      </a:rPr>
                      <m:t>𝑑𝑏</m:t>
                    </m:r>
                  </m:oMath>
                </a14:m>
                <a:endParaRPr lang="en-AU" dirty="0"/>
              </a:p>
              <a:p>
                <a:pPr marL="558900" lvl="2" indent="-342900">
                  <a:buFont typeface="Arial" panose="020B0604020202020204" pitchFamily="34" charset="0"/>
                  <a:buChar char="•"/>
                </a:pPr>
                <a:r>
                  <a:rPr lang="en-AU" dirty="0"/>
                  <a:t>Update: </a:t>
                </a:r>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oMath>
                </a14:m>
                <a:endParaRPr lang="en-AU" i="1" dirty="0"/>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oMath>
                </a14:m>
                <a:br>
                  <a:rPr lang="en-AU" dirty="0"/>
                </a:br>
                <a:endParaRPr lang="en-AU" dirty="0"/>
              </a:p>
              <a:p>
                <a:pPr marL="342900" lvl="1" indent="-342900">
                  <a:buFont typeface="Arial" panose="020B0604020202020204" pitchFamily="34" charset="0"/>
                  <a:buChar char="•"/>
                </a:pPr>
                <a:r>
                  <a:rPr lang="en-AU" sz="2200" dirty="0"/>
                  <a:t>An extension to this (</a:t>
                </a:r>
                <a:r>
                  <a:rPr lang="en-AU" sz="2200" dirty="0" err="1"/>
                  <a:t>nesterov</a:t>
                </a:r>
                <a:r>
                  <a:rPr lang="en-AU" sz="2200" dirty="0"/>
                  <a:t> momentum) does a ‘step forward backwards’ alteration (often oversteps)</a:t>
                </a:r>
                <a:r>
                  <a:rPr lang="en-AU" dirty="0"/>
                  <a:t> </a:t>
                </a:r>
              </a:p>
              <a:p>
                <a:pPr marL="285750" indent="-285750">
                  <a:buFont typeface="Arial" panose="020B0604020202020204" pitchFamily="34" charset="0"/>
                  <a:buChar char="•"/>
                </a:pPr>
                <a:endParaRPr lang="en-US" sz="2200"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7810500" cy="4622800"/>
              </a:xfrm>
              <a:blipFill>
                <a:blip r:embed="rId3"/>
                <a:stretch>
                  <a:fillRect l="-1948" t="-2740" b="-14247"/>
                </a:stretch>
              </a:blipFill>
            </p:spPr>
            <p:txBody>
              <a:bodyPr/>
              <a:lstStyle/>
              <a:p>
                <a:r>
                  <a:rPr lang="en-US">
                    <a:noFill/>
                  </a:rPr>
                  <a:t> </a:t>
                </a:r>
              </a:p>
            </p:txBody>
          </p:sp>
        </mc:Fallback>
      </mc:AlternateContent>
      <p:sp>
        <p:nvSpPr>
          <p:cNvPr id="5" name="Google Shape;354;p40">
            <a:extLst>
              <a:ext uri="{FF2B5EF4-FFF2-40B4-BE49-F238E27FC236}">
                <a16:creationId xmlns:a16="http://schemas.microsoft.com/office/drawing/2014/main" id="{82F98281-C9FE-BD44-83DF-84C13AC50698}"/>
              </a:ext>
            </a:extLst>
          </p:cNvPr>
          <p:cNvSpPr txBox="1">
            <a:spLocks/>
          </p:cNvSpPr>
          <p:nvPr/>
        </p:nvSpPr>
        <p:spPr>
          <a:xfrm>
            <a:off x="5445956" y="3103078"/>
            <a:ext cx="3447988"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Best 𝛽?</a:t>
            </a:r>
            <a:br>
              <a:rPr lang="en-AU" sz="2000" b="1" u="sng" dirty="0"/>
            </a:br>
            <a:r>
              <a:rPr lang="en-AU" sz="1200" b="1" u="sng" dirty="0"/>
              <a:t> </a:t>
            </a:r>
          </a:p>
          <a:p>
            <a:pPr algn="ctr">
              <a:lnSpc>
                <a:spcPct val="122222"/>
              </a:lnSpc>
              <a:spcAft>
                <a:spcPts val="0"/>
              </a:spcAft>
              <a:buClr>
                <a:schemeClr val="dk1"/>
              </a:buClr>
              <a:buSzPts val="1800"/>
            </a:pPr>
            <a:r>
              <a:rPr lang="en-AU" sz="2000" dirty="0"/>
              <a:t>Commonly 0.9 is used (‘Averaging over the last 10 gradients’ 𝛽) but perhaps try others?</a:t>
            </a:r>
          </a:p>
        </p:txBody>
      </p:sp>
    </p:spTree>
    <p:extLst>
      <p:ext uri="{BB962C8B-B14F-4D97-AF65-F5344CB8AC3E}">
        <p14:creationId xmlns:p14="http://schemas.microsoft.com/office/powerpoint/2010/main" val="29009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t>
            </a:r>
            <a:r>
              <a:rPr lang="en-US" dirty="0" err="1"/>
              <a:t>Nesterov</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980707"/>
          </a:xfrm>
        </p:spPr>
        <p:txBody>
          <a:bodyPr/>
          <a:lstStyle/>
          <a:p>
            <a:pPr marL="342900" lvl="1" indent="-342900">
              <a:buFont typeface="Arial" panose="020B0604020202020204" pitchFamily="34" charset="0"/>
              <a:buChar char="•"/>
            </a:pPr>
            <a:r>
              <a:rPr lang="en-AU" sz="2200" dirty="0"/>
              <a:t>An extension to momentum does a ‘step forward backwards’ alteration (often oversteps)</a:t>
            </a:r>
            <a:r>
              <a:rPr lang="en-AU" dirty="0"/>
              <a:t> (source in notes)</a:t>
            </a:r>
          </a:p>
          <a:p>
            <a:pPr marL="342900" lvl="1" indent="-342900">
              <a:buFont typeface="Arial" panose="020B0604020202020204" pitchFamily="34" charset="0"/>
              <a:buChar char="•"/>
            </a:pPr>
            <a:r>
              <a:rPr lang="en-AU" sz="2200" dirty="0">
                <a:latin typeface="+mj-lt"/>
              </a:rPr>
              <a:t>Rather than taking a weighted average of Velocity and Gradient (at current point) to make our actual step, we instead:</a:t>
            </a:r>
          </a:p>
          <a:p>
            <a:pPr marL="558900" lvl="2" indent="-342900">
              <a:buFont typeface="Arial" panose="020B0604020202020204" pitchFamily="34" charset="0"/>
              <a:buChar char="•"/>
            </a:pPr>
            <a:r>
              <a:rPr lang="en-AU" sz="1600" dirty="0"/>
              <a:t>Step in direction of velocity</a:t>
            </a:r>
          </a:p>
          <a:p>
            <a:pPr marL="558900" lvl="2" indent="-342900">
              <a:buFont typeface="Arial" panose="020B0604020202020204" pitchFamily="34" charset="0"/>
              <a:buChar char="•"/>
            </a:pPr>
            <a:r>
              <a:rPr lang="en-AU" sz="1600" dirty="0"/>
              <a:t>Take gradient at that point</a:t>
            </a:r>
          </a:p>
          <a:p>
            <a:pPr marL="558900" lvl="2" indent="-342900">
              <a:buFont typeface="Arial" panose="020B0604020202020204" pitchFamily="34" charset="0"/>
              <a:buChar char="•"/>
            </a:pPr>
            <a:r>
              <a:rPr lang="en-AU" sz="1600" dirty="0"/>
              <a:t> Go back to original point and mix together these two for the actual step.</a:t>
            </a:r>
          </a:p>
          <a:p>
            <a:pPr marL="558900" lvl="2" indent="-342900">
              <a:buFont typeface="Arial" panose="020B0604020202020204" pitchFamily="34" charset="0"/>
              <a:buChar char="•"/>
            </a:pPr>
            <a:endParaRPr lang="en-AU" dirty="0"/>
          </a:p>
          <a:p>
            <a:pPr marL="285750" indent="-285750">
              <a:buFont typeface="Arial" panose="020B0604020202020204" pitchFamily="34" charset="0"/>
              <a:buChar char="•"/>
            </a:pPr>
            <a:endParaRPr lang="en-US" sz="2200" dirty="0"/>
          </a:p>
        </p:txBody>
      </p:sp>
      <p:pic>
        <p:nvPicPr>
          <p:cNvPr id="3" name="Picture 2">
            <a:extLst>
              <a:ext uri="{FF2B5EF4-FFF2-40B4-BE49-F238E27FC236}">
                <a16:creationId xmlns:a16="http://schemas.microsoft.com/office/drawing/2014/main" id="{2C318A67-6790-004D-9EDE-8F370B29600D}"/>
              </a:ext>
            </a:extLst>
          </p:cNvPr>
          <p:cNvPicPr>
            <a:picLocks noChangeAspect="1"/>
          </p:cNvPicPr>
          <p:nvPr/>
        </p:nvPicPr>
        <p:blipFill>
          <a:blip r:embed="rId3"/>
          <a:stretch>
            <a:fillRect/>
          </a:stretch>
        </p:blipFill>
        <p:spPr>
          <a:xfrm>
            <a:off x="1814896" y="4265498"/>
            <a:ext cx="5841466" cy="1854665"/>
          </a:xfrm>
          <a:prstGeom prst="rect">
            <a:avLst/>
          </a:prstGeom>
        </p:spPr>
      </p:pic>
    </p:spTree>
    <p:extLst>
      <p:ext uri="{BB962C8B-B14F-4D97-AF65-F5344CB8AC3E}">
        <p14:creationId xmlns:p14="http://schemas.microsoft.com/office/powerpoint/2010/main" val="380058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t>
            </a:r>
            <a:r>
              <a:rPr lang="en-US" dirty="0" err="1"/>
              <a:t>RMSProp</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4530892" cy="4622800"/>
              </a:xfrm>
            </p:spPr>
            <p:txBody>
              <a:bodyPr/>
              <a:lstStyle/>
              <a:p>
                <a:pPr marL="285750" indent="-285750">
                  <a:buFont typeface="Arial" panose="020B0604020202020204" pitchFamily="34" charset="0"/>
                  <a:buChar char="•"/>
                </a:pPr>
                <a:r>
                  <a:rPr lang="en-US" sz="2200" dirty="0">
                    <a:hlinkClick r:id="rId3"/>
                  </a:rPr>
                  <a:t>Source</a:t>
                </a:r>
                <a:r>
                  <a:rPr lang="en-US" sz="2200" dirty="0"/>
                  <a:t> (Hinton on </a:t>
                </a:r>
                <a:r>
                  <a:rPr lang="en-US" sz="2200" dirty="0" err="1"/>
                  <a:t>coursera</a:t>
                </a:r>
                <a:r>
                  <a:rPr lang="en-US" sz="2200" dirty="0"/>
                  <a:t>…)</a:t>
                </a:r>
              </a:p>
              <a:p>
                <a:pPr marL="285750" indent="-285750">
                  <a:buFont typeface="Arial" panose="020B0604020202020204" pitchFamily="34" charset="0"/>
                  <a:buChar char="•"/>
                </a:pPr>
                <a:r>
                  <a:rPr lang="en-US" sz="2200" dirty="0"/>
                  <a:t>Stands for ‘Root Mean Squared’ Prop</a:t>
                </a:r>
              </a:p>
              <a:p>
                <a:pPr marL="501750" lvl="2" indent="-285750">
                  <a:buFont typeface="Arial" panose="020B0604020202020204" pitchFamily="34" charset="0"/>
                  <a:buChar char="•"/>
                </a:pPr>
                <a:r>
                  <a:rPr lang="en-AU" sz="2200" dirty="0"/>
                  <a:t>Initialise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𝑆</m:t>
                        </m:r>
                      </m:e>
                      <m:sub>
                        <m:r>
                          <a:rPr lang="en-AU" sz="2200">
                            <a:latin typeface="Cambria Math" panose="02040503050406030204" pitchFamily="18" charset="0"/>
                          </a:rPr>
                          <m:t>𝑑𝑊</m:t>
                        </m:r>
                      </m:sub>
                    </m:sSub>
                    <m:r>
                      <a:rPr lang="en-AU" sz="2200">
                        <a:latin typeface="Cambria Math" panose="02040503050406030204" pitchFamily="18" charset="0"/>
                      </a:rPr>
                      <m:t>, </m:t>
                    </m:r>
                    <m:sSub>
                      <m:sSubPr>
                        <m:ctrlPr>
                          <a:rPr lang="en-AU" sz="2200" i="1">
                            <a:latin typeface="Cambria Math" panose="02040503050406030204" pitchFamily="18" charset="0"/>
                          </a:rPr>
                        </m:ctrlPr>
                      </m:sSubPr>
                      <m:e>
                        <m:r>
                          <a:rPr lang="en-AU" sz="2200">
                            <a:latin typeface="Cambria Math" panose="02040503050406030204" pitchFamily="18" charset="0"/>
                          </a:rPr>
                          <m:t>𝑆</m:t>
                        </m:r>
                      </m:e>
                      <m:sub>
                        <m:r>
                          <a:rPr lang="en-AU" sz="2200">
                            <a:latin typeface="Cambria Math" panose="02040503050406030204" pitchFamily="18" charset="0"/>
                          </a:rPr>
                          <m:t>𝑑𝑏</m:t>
                        </m:r>
                      </m:sub>
                    </m:sSub>
                    <m:r>
                      <a:rPr lang="en-AU" sz="2200">
                        <a:latin typeface="Cambria Math" panose="02040503050406030204" pitchFamily="18" charset="0"/>
                      </a:rPr>
                      <m:t>=0</m:t>
                    </m:r>
                  </m:oMath>
                </a14:m>
                <a:r>
                  <a:rPr lang="en-AU" sz="2200" dirty="0"/>
                  <a:t> </a:t>
                </a:r>
                <a:endParaRPr lang="en-AU" sz="2200" dirty="0">
                  <a:latin typeface="+mn-lt"/>
                </a:endParaRPr>
              </a:p>
              <a:p>
                <a:pPr marL="342900" lvl="1" indent="-342900">
                  <a:buFont typeface="Arial" panose="020B0604020202020204" pitchFamily="34" charset="0"/>
                  <a:buChar char="•"/>
                </a:pPr>
                <a:r>
                  <a:rPr lang="en-AU" sz="2200" dirty="0">
                    <a:latin typeface="+mn-lt"/>
                  </a:rPr>
                  <a:t>On iteration t:</a:t>
                </a:r>
              </a:p>
              <a:p>
                <a:pPr marL="558900" lvl="2" indent="-342900">
                  <a:buFont typeface="Arial" panose="020B0604020202020204"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𝑊</m:t>
                        </m:r>
                      </m:e>
                      <m:sup>
                        <m:r>
                          <a:rPr lang="en-AU" i="1">
                            <a:latin typeface="Cambria Math" panose="02040503050406030204" pitchFamily="18" charset="0"/>
                          </a:rPr>
                          <m:t>2</m:t>
                        </m:r>
                      </m:sup>
                    </m:sSup>
                  </m:oMath>
                </a14:m>
                <a:endParaRPr lang="en-AU" dirty="0"/>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𝑏</m:t>
                        </m:r>
                      </m:e>
                      <m:sup>
                        <m:r>
                          <a:rPr lang="en-AU" i="1">
                            <a:latin typeface="Cambria Math" panose="02040503050406030204" pitchFamily="18" charset="0"/>
                          </a:rPr>
                          <m:t>2</m:t>
                        </m:r>
                      </m:sup>
                    </m:sSup>
                  </m:oMath>
                </a14:m>
                <a:endParaRPr lang="en-AU" dirty="0"/>
              </a:p>
              <a:p>
                <a:pPr marL="558900" lvl="2" indent="-342900">
                  <a:buFont typeface="Arial" panose="020B0604020202020204" pitchFamily="34" charset="0"/>
                  <a:buChar char="•"/>
                </a:pPr>
                <a:r>
                  <a:rPr lang="en-AU" dirty="0"/>
                  <a:t>Update: </a:t>
                </a:r>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𝑑𝑊</m:t>
                        </m:r>
                      </m:num>
                      <m:den>
                        <m:rad>
                          <m:radPr>
                            <m:degHide m:val="on"/>
                            <m:ctrlPr>
                              <a:rPr lang="en-AU" i="1">
                                <a:latin typeface="Cambria Math" panose="02040503050406030204" pitchFamily="18" charset="0"/>
                              </a:rPr>
                            </m:ctrlPr>
                          </m:radPr>
                          <m:deg/>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𝜀</m:t>
                            </m:r>
                          </m:e>
                        </m:rad>
                      </m:den>
                    </m:f>
                    <m:r>
                      <a:rPr lang="en-AU" i="1">
                        <a:latin typeface="Cambria Math" panose="02040503050406030204" pitchFamily="18" charset="0"/>
                      </a:rPr>
                      <m:t> </m:t>
                    </m:r>
                  </m:oMath>
                </a14:m>
                <a:endParaRPr lang="en-AU" i="1" dirty="0"/>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𝑑𝑏</m:t>
                        </m:r>
                      </m:num>
                      <m:den>
                        <m:rad>
                          <m:radPr>
                            <m:degHide m:val="on"/>
                            <m:ctrlPr>
                              <a:rPr lang="en-AU" i="1">
                                <a:latin typeface="Cambria Math" panose="02040503050406030204" pitchFamily="18" charset="0"/>
                              </a:rPr>
                            </m:ctrlPr>
                          </m:radPr>
                          <m:deg/>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𝜀</m:t>
                            </m:r>
                          </m:e>
                        </m:rad>
                      </m:den>
                    </m:f>
                  </m:oMath>
                </a14:m>
                <a:endParaRPr lang="en-AU" dirty="0"/>
              </a:p>
              <a:p>
                <a:pPr marL="285750" indent="-285750">
                  <a:buFont typeface="Arial" panose="020B0604020202020204" pitchFamily="34" charset="0"/>
                  <a:buChar char="•"/>
                </a:pPr>
                <a:endParaRPr lang="en-US" sz="2200"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4530892" cy="4622800"/>
              </a:xfrm>
              <a:blipFill>
                <a:blip r:embed="rId4"/>
                <a:stretch>
                  <a:fillRect l="-3352" t="-2740" r="-2235"/>
                </a:stretch>
              </a:blipFill>
            </p:spPr>
            <p:txBody>
              <a:bodyPr/>
              <a:lstStyle/>
              <a:p>
                <a:r>
                  <a:rPr lang="en-US">
                    <a:noFill/>
                  </a:rPr>
                  <a:t> </a:t>
                </a:r>
              </a:p>
            </p:txBody>
          </p:sp>
        </mc:Fallback>
      </mc:AlternateContent>
      <p:sp>
        <p:nvSpPr>
          <p:cNvPr id="5" name="Google Shape;354;p40">
            <a:extLst>
              <a:ext uri="{FF2B5EF4-FFF2-40B4-BE49-F238E27FC236}">
                <a16:creationId xmlns:a16="http://schemas.microsoft.com/office/drawing/2014/main" id="{82F98281-C9FE-BD44-83DF-84C13AC50698}"/>
              </a:ext>
            </a:extLst>
          </p:cNvPr>
          <p:cNvSpPr txBox="1">
            <a:spLocks/>
          </p:cNvSpPr>
          <p:nvPr/>
        </p:nvSpPr>
        <p:spPr>
          <a:xfrm>
            <a:off x="5429312" y="1621497"/>
            <a:ext cx="3447988"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Why?</a:t>
            </a:r>
            <a:endParaRPr lang="en-AU" sz="1200" b="1" u="sng" dirty="0"/>
          </a:p>
          <a:p>
            <a:pPr algn="ctr">
              <a:lnSpc>
                <a:spcPct val="122222"/>
              </a:lnSpc>
              <a:spcAft>
                <a:spcPts val="0"/>
              </a:spcAft>
              <a:buClr>
                <a:schemeClr val="dk1"/>
              </a:buClr>
              <a:buSzPts val="1800"/>
            </a:pPr>
            <a:r>
              <a:rPr lang="en-AU" sz="2000" dirty="0"/>
              <a:t>This keeps a moving average of the squared gradient of each weight. This should ‘squash’ high oscillating training run.</a:t>
            </a:r>
          </a:p>
        </p:txBody>
      </p:sp>
      <p:pic>
        <p:nvPicPr>
          <p:cNvPr id="3" name="Picture 2">
            <a:extLst>
              <a:ext uri="{FF2B5EF4-FFF2-40B4-BE49-F238E27FC236}">
                <a16:creationId xmlns:a16="http://schemas.microsoft.com/office/drawing/2014/main" id="{D7FDF0A8-C5A5-154F-AFD6-2632B951E466}"/>
              </a:ext>
            </a:extLst>
          </p:cNvPr>
          <p:cNvPicPr>
            <a:picLocks noChangeAspect="1"/>
          </p:cNvPicPr>
          <p:nvPr/>
        </p:nvPicPr>
        <p:blipFill>
          <a:blip r:embed="rId5"/>
          <a:stretch>
            <a:fillRect/>
          </a:stretch>
        </p:blipFill>
        <p:spPr>
          <a:xfrm>
            <a:off x="5588735" y="3893769"/>
            <a:ext cx="2816751" cy="1846631"/>
          </a:xfrm>
          <a:prstGeom prst="rect">
            <a:avLst/>
          </a:prstGeom>
        </p:spPr>
      </p:pic>
    </p:spTree>
    <p:extLst>
      <p:ext uri="{BB962C8B-B14F-4D97-AF65-F5344CB8AC3E}">
        <p14:creationId xmlns:p14="http://schemas.microsoft.com/office/powerpoint/2010/main" val="31005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ADAM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51F4B4AD-4062-1F48-97E0-2DB85981054B}"/>
                  </a:ext>
                </a:extLst>
              </p:cNvPr>
              <p:cNvSpPr txBox="1">
                <a:spLocks/>
              </p:cNvSpPr>
              <p:nvPr/>
            </p:nvSpPr>
            <p:spPr>
              <a:xfrm>
                <a:off x="377992" y="1194602"/>
                <a:ext cx="7810500" cy="46228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200" dirty="0"/>
                  <a:t>‘Adaptive Moment Estimation’ (Momentum + </a:t>
                </a:r>
                <a:r>
                  <a:rPr lang="en-US" sz="2200" dirty="0" err="1"/>
                  <a:t>RMSProp</a:t>
                </a:r>
                <a:r>
                  <a:rPr lang="en-US" sz="2200" dirty="0"/>
                  <a:t>)</a:t>
                </a:r>
              </a:p>
              <a:p>
                <a:pPr marL="501750" lvl="2" indent="-28575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oMath>
                </a14:m>
                <a:r>
                  <a:rPr lang="en-AU" dirty="0"/>
                  <a:t> (momentum 𝛽) as first ‘moment’ and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oMath>
                </a14:m>
                <a:r>
                  <a:rPr lang="en-AU" dirty="0"/>
                  <a:t> (</a:t>
                </a:r>
                <a:r>
                  <a:rPr lang="en-AU" dirty="0" err="1"/>
                  <a:t>rmsprop</a:t>
                </a:r>
                <a:r>
                  <a:rPr lang="en-AU" dirty="0"/>
                  <a:t> 𝛽) as second ‘moment’</a:t>
                </a:r>
              </a:p>
              <a:p>
                <a:pPr marL="501750" lvl="2" indent="-285750">
                  <a:buFont typeface="Arial" pitchFamily="34" charset="0"/>
                  <a:buChar char="•"/>
                </a:pPr>
                <a:r>
                  <a:rPr lang="en-AU" dirty="0"/>
                  <a:t>Initialise </a:t>
                </a:r>
                <a14:m>
                  <m:oMath xmlns:m="http://schemas.openxmlformats.org/officeDocument/2006/math">
                    <m:sSub>
                      <m:sSubPr>
                        <m:ctrlPr>
                          <a:rPr lang="en-AU" i="1">
                            <a:latin typeface="Cambria Math" panose="02040503050406030204" pitchFamily="18" charset="0"/>
                          </a:rPr>
                        </m:ctrlPr>
                      </m:sSubPr>
                      <m:e>
                        <m:r>
                          <a:rPr lang="en-AU">
                            <a:latin typeface="Cambria Math" panose="02040503050406030204" pitchFamily="18" charset="0"/>
                          </a:rPr>
                          <m:t>𝑆</m:t>
                        </m:r>
                      </m:e>
                      <m:sub>
                        <m:r>
                          <a:rPr lang="en-AU">
                            <a:latin typeface="Cambria Math" panose="02040503050406030204" pitchFamily="18" charset="0"/>
                          </a:rPr>
                          <m:t>𝑑𝑊</m:t>
                        </m:r>
                      </m:sub>
                    </m:sSub>
                    <m:r>
                      <a:rPr lang="en-AU">
                        <a:latin typeface="Cambria Math" panose="02040503050406030204" pitchFamily="18" charset="0"/>
                      </a:rPr>
                      <m:t>, </m:t>
                    </m:r>
                    <m:sSub>
                      <m:sSubPr>
                        <m:ctrlPr>
                          <a:rPr lang="en-AU" i="1">
                            <a:latin typeface="Cambria Math" panose="02040503050406030204" pitchFamily="18" charset="0"/>
                          </a:rPr>
                        </m:ctrlPr>
                      </m:sSubPr>
                      <m:e>
                        <m:r>
                          <a:rPr lang="en-AU">
                            <a:latin typeface="Cambria Math" panose="02040503050406030204" pitchFamily="18" charset="0"/>
                          </a:rPr>
                          <m:t>𝑆</m:t>
                        </m:r>
                      </m:e>
                      <m:sub>
                        <m:r>
                          <a:rPr lang="en-AU">
                            <a:latin typeface="Cambria Math" panose="02040503050406030204" pitchFamily="18" charset="0"/>
                          </a:rPr>
                          <m:t>𝑑𝑏</m:t>
                        </m:r>
                      </m:sub>
                    </m:sSub>
                    <m:r>
                      <a:rPr lang="en-AU" b="0" i="1" smtClean="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=0</m:t>
                    </m:r>
                  </m:oMath>
                </a14:m>
                <a:endParaRPr lang="en-AU" dirty="0"/>
              </a:p>
              <a:p>
                <a:pPr marL="342900" lvl="1" indent="-342900">
                  <a:buFont typeface="Arial" panose="020B0604020202020204" pitchFamily="34" charset="0"/>
                  <a:buChar char="•"/>
                </a:pPr>
                <a:r>
                  <a:rPr lang="en-AU" sz="2200" dirty="0">
                    <a:latin typeface="+mn-lt"/>
                  </a:rPr>
                  <a:t>On iteration t:</a:t>
                </a:r>
              </a:p>
              <a:p>
                <a:pPr marL="558900" lvl="2" indent="-342900">
                  <a:buFont typeface="Arial"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d>
                    <m:r>
                      <a:rPr lang="en-AU" i="1">
                        <a:latin typeface="Cambria Math" panose="02040503050406030204" pitchFamily="18" charset="0"/>
                      </a:rPr>
                      <m:t>𝑑𝑊</m:t>
                    </m:r>
                    <m:r>
                      <a:rPr lang="en-AU" i="1">
                        <a:latin typeface="Cambria Math" panose="02040503050406030204" pitchFamily="18" charset="0"/>
                      </a:rPr>
                      <m:t> &amp;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m:t>
                    </m:r>
                    <m:r>
                      <a:rPr lang="en-AU" i="1">
                        <a:latin typeface="Cambria Math" panose="02040503050406030204" pitchFamily="18" charset="0"/>
                      </a:rPr>
                      <m:t>𝑑𝑏</m:t>
                    </m:r>
                  </m:oMath>
                </a14:m>
                <a:endParaRPr lang="en-AU" dirty="0"/>
              </a:p>
              <a:p>
                <a:pPr marL="774900" lvl="3" indent="-342900">
                  <a:buFont typeface="Arial" pitchFamily="34" charset="0"/>
                  <a:buChar char="•"/>
                </a:pPr>
                <a:r>
                  <a:rPr lang="en-AU" dirty="0"/>
                  <a:t>Add a bias correction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sup>
                            <m:r>
                              <a:rPr lang="en-AU" i="1">
                                <a:latin typeface="Cambria Math" panose="02040503050406030204" pitchFamily="18" charset="0"/>
                              </a:rPr>
                              <m:t>𝑡</m:t>
                            </m:r>
                          </m:sup>
                        </m:sSup>
                      </m:den>
                    </m:f>
                  </m:oMath>
                </a14:m>
                <a:r>
                  <a:rPr lang="en-AU" dirty="0"/>
                  <a:t> &amp;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sup>
                            <m:r>
                              <a:rPr lang="en-AU" i="1">
                                <a:latin typeface="Cambria Math" panose="02040503050406030204" pitchFamily="18" charset="0"/>
                              </a:rPr>
                              <m:t>𝑡</m:t>
                            </m:r>
                          </m:sup>
                        </m:sSup>
                      </m:den>
                    </m:f>
                  </m:oMath>
                </a14:m>
                <a:r>
                  <a:rPr lang="en-AU" dirty="0">
                    <a:effectLst/>
                  </a:rPr>
                  <a:t> </a:t>
                </a:r>
                <a:endParaRPr lang="en-AU" dirty="0"/>
              </a:p>
              <a:p>
                <a:pPr marL="558900" lvl="2" indent="-34290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𝑊</m:t>
                        </m:r>
                      </m:e>
                      <m:sup>
                        <m:r>
                          <a:rPr lang="en-AU" i="1">
                            <a:latin typeface="Cambria Math" panose="02040503050406030204" pitchFamily="18" charset="0"/>
                          </a:rPr>
                          <m:t>2</m:t>
                        </m:r>
                      </m:sup>
                    </m:sSup>
                    <m:r>
                      <m:rPr>
                        <m:nor/>
                      </m:rPr>
                      <a:rPr lang="en-AU"/>
                      <m:t> &amp;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𝑏</m:t>
                        </m:r>
                      </m:e>
                      <m:sup>
                        <m:r>
                          <a:rPr lang="en-AU" i="1">
                            <a:latin typeface="Cambria Math" panose="02040503050406030204" pitchFamily="18" charset="0"/>
                          </a:rPr>
                          <m:t>2</m:t>
                        </m:r>
                      </m:sup>
                    </m:sSup>
                  </m:oMath>
                </a14:m>
                <a:endParaRPr lang="en-AU" dirty="0"/>
              </a:p>
              <a:p>
                <a:pPr marL="774900" lvl="3" indent="-342900">
                  <a:buFont typeface="Arial" pitchFamily="34" charset="0"/>
                  <a:buChar char="•"/>
                </a:pPr>
                <a:r>
                  <a:rPr lang="en-AU" dirty="0"/>
                  <a:t>Add a bias correction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e>
                          <m:sup>
                            <m:r>
                              <a:rPr lang="en-AU" i="1">
                                <a:latin typeface="Cambria Math" panose="02040503050406030204" pitchFamily="18" charset="0"/>
                              </a:rPr>
                              <m:t>𝑡</m:t>
                            </m:r>
                          </m:sup>
                        </m:sSup>
                      </m:den>
                    </m:f>
                  </m:oMath>
                </a14:m>
                <a:r>
                  <a:rPr lang="en-AU" dirty="0"/>
                  <a:t> &amp;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e>
                          <m:sup>
                            <m:r>
                              <a:rPr lang="en-AU" i="1">
                                <a:latin typeface="Cambria Math" panose="02040503050406030204" pitchFamily="18" charset="0"/>
                              </a:rPr>
                              <m:t>𝑡</m:t>
                            </m:r>
                          </m:sup>
                        </m:sSup>
                      </m:den>
                    </m:f>
                  </m:oMath>
                </a14:m>
                <a:endParaRPr lang="en-AU" dirty="0"/>
              </a:p>
              <a:p>
                <a:pPr marL="558900" lvl="2" indent="-342900">
                  <a:buFont typeface="Arial" pitchFamily="34" charset="0"/>
                  <a:buChar char="•"/>
                </a:pPr>
                <a14:m>
                  <m:oMath xmlns:m="http://schemas.openxmlformats.org/officeDocument/2006/math">
                    <m:r>
                      <m:rPr>
                        <m:nor/>
                      </m:rPr>
                      <a:rPr lang="en-AU"/>
                      <m:t>Update</m:t>
                    </m:r>
                    <m:r>
                      <m:rPr>
                        <m:nor/>
                      </m:rPr>
                      <a:rPr lang="en-AU"/>
                      <m:t>: </m:t>
                    </m:r>
                  </m:oMath>
                </a14:m>
                <a:endParaRPr lang="en-AU" dirty="0"/>
              </a:p>
              <a:p>
                <a:pPr marL="774900" lvl="3" indent="-342900">
                  <a:buFont typeface="Arial"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e>
                          <m:sup>
                            <m:r>
                              <a:rPr lang="en-AU" i="1">
                                <a:latin typeface="Cambria Math" panose="02040503050406030204" pitchFamily="18" charset="0"/>
                              </a:rPr>
                              <m:t>𝑐</m:t>
                            </m:r>
                          </m:sup>
                        </m:sSup>
                      </m:num>
                      <m:den>
                        <m:rad>
                          <m:radPr>
                            <m:degHide m:val="on"/>
                            <m:ctrlPr>
                              <a:rPr lang="en-AU" i="1">
                                <a:latin typeface="Cambria Math" panose="02040503050406030204" pitchFamily="18" charset="0"/>
                              </a:rPr>
                            </m:ctrlPr>
                          </m:radPr>
                          <m:deg/>
                          <m:e>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e>
                              <m:sup>
                                <m:r>
                                  <a:rPr lang="en-AU" i="1">
                                    <a:latin typeface="Cambria Math" panose="02040503050406030204" pitchFamily="18" charset="0"/>
                                  </a:rPr>
                                  <m:t>𝑐</m:t>
                                </m:r>
                              </m:sup>
                            </m:sSup>
                            <m:r>
                              <a:rPr lang="en-AU" i="1">
                                <a:latin typeface="Cambria Math" panose="02040503050406030204" pitchFamily="18" charset="0"/>
                              </a:rPr>
                              <m:t>+ </m:t>
                            </m:r>
                            <m:r>
                              <a:rPr lang="en-AU" i="1">
                                <a:latin typeface="Cambria Math" panose="02040503050406030204" pitchFamily="18" charset="0"/>
                              </a:rPr>
                              <m:t>𝜀</m:t>
                            </m:r>
                          </m:e>
                        </m:rad>
                      </m:den>
                    </m:f>
                    <m:r>
                      <a:rPr lang="en-AU" i="1">
                        <a:latin typeface="Cambria Math" panose="02040503050406030204" pitchFamily="18" charset="0"/>
                      </a:rPr>
                      <m:t> </m:t>
                    </m:r>
                  </m:oMath>
                </a14:m>
                <a:endParaRPr lang="en-AU" i="1" dirty="0"/>
              </a:p>
              <a:p>
                <a:pPr marL="774900" lvl="3" indent="-342900">
                  <a:buFont typeface="Arial"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e>
                          <m:sup>
                            <m:r>
                              <a:rPr lang="en-AU" i="1">
                                <a:latin typeface="Cambria Math" panose="02040503050406030204" pitchFamily="18" charset="0"/>
                              </a:rPr>
                              <m:t>𝑐</m:t>
                            </m:r>
                          </m:sup>
                        </m:sSup>
                      </m:num>
                      <m:den>
                        <m:rad>
                          <m:radPr>
                            <m:degHide m:val="on"/>
                            <m:ctrlPr>
                              <a:rPr lang="en-AU" i="1">
                                <a:latin typeface="Cambria Math" panose="02040503050406030204" pitchFamily="18" charset="0"/>
                              </a:rPr>
                            </m:ctrlPr>
                          </m:radPr>
                          <m:deg/>
                          <m:e>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e>
                              <m:sup>
                                <m:r>
                                  <a:rPr lang="en-AU" i="1">
                                    <a:latin typeface="Cambria Math" panose="02040503050406030204" pitchFamily="18" charset="0"/>
                                  </a:rPr>
                                  <m:t>𝑐</m:t>
                                </m:r>
                              </m:sup>
                            </m:sSup>
                            <m:r>
                              <a:rPr lang="en-AU" i="1">
                                <a:latin typeface="Cambria Math" panose="02040503050406030204" pitchFamily="18" charset="0"/>
                              </a:rPr>
                              <m:t>+ </m:t>
                            </m:r>
                            <m:r>
                              <a:rPr lang="en-AU" i="1">
                                <a:latin typeface="Cambria Math" panose="02040503050406030204" pitchFamily="18" charset="0"/>
                              </a:rPr>
                              <m:t>𝜀</m:t>
                            </m:r>
                          </m:e>
                        </m:rad>
                      </m:den>
                    </m:f>
                  </m:oMath>
                </a14:m>
                <a:endParaRPr lang="en-AU" dirty="0"/>
              </a:p>
            </p:txBody>
          </p:sp>
        </mc:Choice>
        <mc:Fallback xmlns="">
          <p:sp>
            <p:nvSpPr>
              <p:cNvPr id="7" name="Content Placeholder 5">
                <a:extLst>
                  <a:ext uri="{FF2B5EF4-FFF2-40B4-BE49-F238E27FC236}">
                    <a16:creationId xmlns:a16="http://schemas.microsoft.com/office/drawing/2014/main" id="{51F4B4AD-4062-1F48-97E0-2DB85981054B}"/>
                  </a:ext>
                </a:extLst>
              </p:cNvPr>
              <p:cNvSpPr txBox="1">
                <a:spLocks noRot="1" noChangeAspect="1" noMove="1" noResize="1" noEditPoints="1" noAdjustHandles="1" noChangeArrowheads="1" noChangeShapeType="1" noTextEdit="1"/>
              </p:cNvSpPr>
              <p:nvPr/>
            </p:nvSpPr>
            <p:spPr>
              <a:xfrm>
                <a:off x="377992" y="1194602"/>
                <a:ext cx="7810500" cy="4622800"/>
              </a:xfrm>
              <a:prstGeom prst="rect">
                <a:avLst/>
              </a:prstGeom>
              <a:blipFill>
                <a:blip r:embed="rId2"/>
                <a:stretch>
                  <a:fillRect l="-2110" t="-2740" r="-162" b="-11781"/>
                </a:stretch>
              </a:blipFill>
            </p:spPr>
            <p:txBody>
              <a:bodyPr/>
              <a:lstStyle/>
              <a:p>
                <a:r>
                  <a:rPr lang="en-US">
                    <a:noFill/>
                  </a:rPr>
                  <a:t> </a:t>
                </a:r>
              </a:p>
            </p:txBody>
          </p:sp>
        </mc:Fallback>
      </mc:AlternateContent>
      <p:sp>
        <p:nvSpPr>
          <p:cNvPr id="8" name="Google Shape;354;p40">
            <a:extLst>
              <a:ext uri="{FF2B5EF4-FFF2-40B4-BE49-F238E27FC236}">
                <a16:creationId xmlns:a16="http://schemas.microsoft.com/office/drawing/2014/main" id="{6E3E880A-8B9B-C94C-BC6A-4340B5CD864F}"/>
              </a:ext>
            </a:extLst>
          </p:cNvPr>
          <p:cNvSpPr txBox="1">
            <a:spLocks/>
          </p:cNvSpPr>
          <p:nvPr/>
        </p:nvSpPr>
        <p:spPr>
          <a:xfrm>
            <a:off x="4127094" y="5285539"/>
            <a:ext cx="4750206" cy="91152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400" b="1" u="sng" dirty="0"/>
              <a:t>Why bias correct? </a:t>
            </a:r>
          </a:p>
          <a:p>
            <a:pPr algn="ctr">
              <a:lnSpc>
                <a:spcPct val="122222"/>
              </a:lnSpc>
              <a:spcAft>
                <a:spcPts val="0"/>
              </a:spcAft>
              <a:buClr>
                <a:schemeClr val="dk1"/>
              </a:buClr>
              <a:buSzPts val="1800"/>
            </a:pPr>
            <a:r>
              <a:rPr lang="en-AU" sz="1400" dirty="0"/>
              <a:t>Moments are biased towards zero during initial time steps (especially with small 𝛽)</a:t>
            </a:r>
          </a:p>
        </p:txBody>
      </p:sp>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3B4C3935-0288-4E4A-BD19-CD37850D2D1E}"/>
                  </a:ext>
                </a:extLst>
              </p:cNvPr>
              <p:cNvSpPr txBox="1">
                <a:spLocks/>
              </p:cNvSpPr>
              <p:nvPr/>
            </p:nvSpPr>
            <p:spPr>
              <a:xfrm>
                <a:off x="6181957" y="1996823"/>
                <a:ext cx="2695343" cy="124324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400" dirty="0"/>
                  <a:t>Commonly:</a:t>
                </a:r>
              </a:p>
              <a:p>
                <a:pPr marL="285750" indent="-285750" algn="ctr">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sz="1400" i="1">
                            <a:latin typeface="Cambria Math" panose="02040503050406030204" pitchFamily="18" charset="0"/>
                          </a:rPr>
                        </m:ctrlPr>
                      </m:sSubPr>
                      <m:e>
                        <m:r>
                          <a:rPr lang="en-AU" sz="1400" i="1">
                            <a:latin typeface="Cambria Math" panose="02040503050406030204" pitchFamily="18" charset="0"/>
                          </a:rPr>
                          <m:t>𝛽</m:t>
                        </m:r>
                      </m:e>
                      <m:sub>
                        <m:r>
                          <a:rPr lang="en-AU" sz="1400" i="1">
                            <a:latin typeface="Cambria Math" panose="02040503050406030204" pitchFamily="18" charset="0"/>
                          </a:rPr>
                          <m:t>𝑚</m:t>
                        </m:r>
                      </m:sub>
                    </m:sSub>
                  </m:oMath>
                </a14:m>
                <a:r>
                  <a:rPr lang="en-AU" sz="1400" dirty="0"/>
                  <a:t> = 0.9 </a:t>
                </a:r>
              </a:p>
              <a:p>
                <a:pPr marL="285750" indent="-285750" algn="ctr">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sz="1400" i="1">
                            <a:latin typeface="Cambria Math" panose="02040503050406030204" pitchFamily="18" charset="0"/>
                          </a:rPr>
                        </m:ctrlPr>
                      </m:sSubPr>
                      <m:e>
                        <m:r>
                          <a:rPr lang="en-AU" sz="1400" i="1">
                            <a:latin typeface="Cambria Math" panose="02040503050406030204" pitchFamily="18" charset="0"/>
                          </a:rPr>
                          <m:t>𝛽</m:t>
                        </m:r>
                      </m:e>
                      <m:sub>
                        <m:r>
                          <a:rPr lang="en-AU" sz="1400" b="0" i="1" smtClean="0">
                            <a:latin typeface="Cambria Math" panose="02040503050406030204" pitchFamily="18" charset="0"/>
                          </a:rPr>
                          <m:t>𝑟</m:t>
                        </m:r>
                      </m:sub>
                    </m:sSub>
                  </m:oMath>
                </a14:m>
                <a:r>
                  <a:rPr lang="en-AU" sz="1400" dirty="0"/>
                  <a:t> = 0.999</a:t>
                </a:r>
              </a:p>
              <a:p>
                <a:pPr marL="285750" indent="-285750" algn="ctr">
                  <a:lnSpc>
                    <a:spcPct val="122222"/>
                  </a:lnSpc>
                  <a:spcAft>
                    <a:spcPts val="0"/>
                  </a:spcAft>
                  <a:buClr>
                    <a:schemeClr val="dk1"/>
                  </a:buClr>
                  <a:buSzPts val="1800"/>
                  <a:buFont typeface="Arial" panose="020B0604020202020204" pitchFamily="34" charset="0"/>
                  <a:buChar char="•"/>
                </a:pPr>
                <a:r>
                  <a:rPr lang="en-AU" sz="1400" dirty="0"/>
                  <a:t> </a:t>
                </a:r>
                <a14:m>
                  <m:oMath xmlns:m="http://schemas.openxmlformats.org/officeDocument/2006/math">
                    <m:r>
                      <a:rPr lang="en-AU" sz="1400" i="1" smtClean="0">
                        <a:latin typeface="Cambria Math" panose="02040503050406030204" pitchFamily="18" charset="0"/>
                        <a:ea typeface="Cambria Math" panose="02040503050406030204" pitchFamily="18" charset="0"/>
                      </a:rPr>
                      <m:t>𝛼</m:t>
                    </m:r>
                    <m:r>
                      <a:rPr lang="en-AU" sz="1400" i="1">
                        <a:latin typeface="Cambria Math" panose="02040503050406030204" pitchFamily="18" charset="0"/>
                      </a:rPr>
                      <m:t> </m:t>
                    </m:r>
                  </m:oMath>
                </a14:m>
                <a:r>
                  <a:rPr lang="en-AU" sz="1400" dirty="0"/>
                  <a:t> (start) 1e-3 or 5e-4 </a:t>
                </a:r>
              </a:p>
              <a:p>
                <a:pPr marL="285750" indent="-285750" algn="ctr">
                  <a:lnSpc>
                    <a:spcPct val="122222"/>
                  </a:lnSpc>
                  <a:spcAft>
                    <a:spcPts val="0"/>
                  </a:spcAft>
                  <a:buClr>
                    <a:schemeClr val="dk1"/>
                  </a:buClr>
                  <a:buSzPts val="1800"/>
                  <a:buFont typeface="Arial" panose="020B0604020202020204" pitchFamily="34" charset="0"/>
                  <a:buChar char="•"/>
                </a:pPr>
                <a:endParaRPr lang="en-AU" sz="1400" dirty="0"/>
              </a:p>
            </p:txBody>
          </p:sp>
        </mc:Choice>
        <mc:Fallback xmlns="">
          <p:sp>
            <p:nvSpPr>
              <p:cNvPr id="6" name="Google Shape;354;p40">
                <a:extLst>
                  <a:ext uri="{FF2B5EF4-FFF2-40B4-BE49-F238E27FC236}">
                    <a16:creationId xmlns:a16="http://schemas.microsoft.com/office/drawing/2014/main" id="{3B4C3935-0288-4E4A-BD19-CD37850D2D1E}"/>
                  </a:ext>
                </a:extLst>
              </p:cNvPr>
              <p:cNvSpPr txBox="1">
                <a:spLocks noRot="1" noChangeAspect="1" noMove="1" noResize="1" noEditPoints="1" noAdjustHandles="1" noChangeArrowheads="1" noChangeShapeType="1" noTextEdit="1"/>
              </p:cNvSpPr>
              <p:nvPr/>
            </p:nvSpPr>
            <p:spPr>
              <a:xfrm>
                <a:off x="6181957" y="1996823"/>
                <a:ext cx="2695343" cy="1243248"/>
              </a:xfrm>
              <a:prstGeom prst="rect">
                <a:avLst/>
              </a:prstGeom>
              <a:blipFill>
                <a:blip r:embed="rId3"/>
                <a:stretch>
                  <a:fillRect t="-202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9884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More??</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1513121"/>
          </a:xfrm>
        </p:spPr>
        <p:txBody>
          <a:bodyPr/>
          <a:lstStyle/>
          <a:p>
            <a:pPr marL="285750" indent="-285750">
              <a:buFont typeface="Arial" panose="020B0604020202020204" pitchFamily="34" charset="0"/>
              <a:buChar char="•"/>
            </a:pPr>
            <a:r>
              <a:rPr lang="en-US" dirty="0"/>
              <a:t>‘</a:t>
            </a:r>
            <a:r>
              <a:rPr lang="en-US" dirty="0" err="1"/>
              <a:t>Nesterov</a:t>
            </a:r>
            <a:r>
              <a:rPr lang="en-US" dirty="0"/>
              <a:t>-accelerated Adaptive Moment Estimation’ (</a:t>
            </a:r>
            <a:r>
              <a:rPr lang="en-US" dirty="0" err="1"/>
              <a:t>Nesterov</a:t>
            </a:r>
            <a:r>
              <a:rPr lang="en-US" dirty="0"/>
              <a:t> momentum + Adam) (</a:t>
            </a:r>
            <a:r>
              <a:rPr lang="en-US" dirty="0">
                <a:hlinkClick r:id="rId2"/>
              </a:rPr>
              <a:t>source</a:t>
            </a:r>
            <a:r>
              <a:rPr lang="en-US" dirty="0"/>
              <a:t>) (NADAM)</a:t>
            </a:r>
          </a:p>
          <a:p>
            <a:pPr marL="285750" indent="-285750">
              <a:buFont typeface="Arial" panose="020B0604020202020204" pitchFamily="34" charset="0"/>
              <a:buChar char="•"/>
            </a:pPr>
            <a:r>
              <a:rPr lang="en-US" dirty="0"/>
              <a:t>Even more????</a:t>
            </a:r>
          </a:p>
          <a:p>
            <a:pPr marL="501750" lvl="2" indent="-285750">
              <a:buFont typeface="Arial" panose="020B0604020202020204" pitchFamily="34" charset="0"/>
              <a:buChar char="•"/>
            </a:pPr>
            <a:r>
              <a:rPr lang="en-AU" dirty="0">
                <a:hlinkClick r:id="rId3"/>
              </a:rPr>
              <a:t>https://arxiv.org/pdf/1609.04747.pdf</a:t>
            </a:r>
            <a:endParaRPr lang="en-US" dirty="0"/>
          </a:p>
          <a:p>
            <a:pPr marL="501750" lvl="2" indent="-285750">
              <a:buFont typeface="Arial" panose="020B0604020202020204" pitchFamily="34" charset="0"/>
              <a:buChar char="•"/>
            </a:pPr>
            <a:r>
              <a:rPr lang="en-US" dirty="0" err="1"/>
              <a:t>Adagrad</a:t>
            </a:r>
            <a:r>
              <a:rPr lang="en-US" dirty="0"/>
              <a:t>, </a:t>
            </a:r>
            <a:r>
              <a:rPr lang="en-US" dirty="0" err="1"/>
              <a:t>Adadelta</a:t>
            </a:r>
            <a:r>
              <a:rPr lang="en-US" dirty="0"/>
              <a:t>, </a:t>
            </a:r>
            <a:r>
              <a:rPr lang="en-US" dirty="0" err="1"/>
              <a:t>Adamax</a:t>
            </a:r>
            <a:r>
              <a:rPr lang="en-US" dirty="0"/>
              <a:t>, </a:t>
            </a:r>
            <a:r>
              <a:rPr lang="en-US" dirty="0" err="1"/>
              <a:t>AMSGrad</a:t>
            </a:r>
            <a:endParaRPr lang="en-US" dirty="0"/>
          </a:p>
        </p:txBody>
      </p:sp>
      <p:pic>
        <p:nvPicPr>
          <p:cNvPr id="7" name="Picture 6">
            <a:extLst>
              <a:ext uri="{FF2B5EF4-FFF2-40B4-BE49-F238E27FC236}">
                <a16:creationId xmlns:a16="http://schemas.microsoft.com/office/drawing/2014/main" id="{C03464AD-30E6-4A4A-9C57-7B8D0BF8A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496" y="3070459"/>
            <a:ext cx="3937000" cy="3048000"/>
          </a:xfrm>
          <a:prstGeom prst="rect">
            <a:avLst/>
          </a:prstGeom>
        </p:spPr>
      </p:pic>
    </p:spTree>
    <p:extLst>
      <p:ext uri="{BB962C8B-B14F-4D97-AF65-F5344CB8AC3E}">
        <p14:creationId xmlns:p14="http://schemas.microsoft.com/office/powerpoint/2010/main" val="405419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highlight>
                  <a:srgbClr val="FFFF00"/>
                </a:highlight>
              </a:rPr>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52997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05;p45">
            <a:extLst>
              <a:ext uri="{FF2B5EF4-FFF2-40B4-BE49-F238E27FC236}">
                <a16:creationId xmlns:a16="http://schemas.microsoft.com/office/drawing/2014/main" id="{6E6FD6CF-F193-DB42-A9AC-97E320979225}"/>
              </a:ext>
            </a:extLst>
          </p:cNvPr>
          <p:cNvSpPr txBox="1">
            <a:spLocks/>
          </p:cNvSpPr>
          <p:nvPr/>
        </p:nvSpPr>
        <p:spPr>
          <a:xfrm>
            <a:off x="512303" y="560473"/>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To be perfectly blunt…..</a:t>
            </a:r>
            <a:endParaRPr lang="en-US" dirty="0"/>
          </a:p>
        </p:txBody>
      </p:sp>
      <p:sp>
        <p:nvSpPr>
          <p:cNvPr id="7" name="Google Shape;320;p31">
            <a:extLst>
              <a:ext uri="{FF2B5EF4-FFF2-40B4-BE49-F238E27FC236}">
                <a16:creationId xmlns:a16="http://schemas.microsoft.com/office/drawing/2014/main" id="{5C77B055-2AC2-EF46-B9E2-E1A8331F3971}"/>
              </a:ext>
            </a:extLst>
          </p:cNvPr>
          <p:cNvSpPr txBox="1"/>
          <p:nvPr/>
        </p:nvSpPr>
        <p:spPr>
          <a:xfrm>
            <a:off x="679451" y="2468883"/>
            <a:ext cx="3892549" cy="1733783"/>
          </a:xfrm>
          <a:prstGeom prst="rect">
            <a:avLst/>
          </a:prstGeom>
          <a:noFill/>
          <a:ln>
            <a:noFill/>
          </a:ln>
        </p:spPr>
        <p:txBody>
          <a:bodyPr spcFirstLastPara="1" wrap="square" lIns="91425" tIns="45700" rIns="91425" bIns="45700" anchor="t" anchorCtr="0">
            <a:noAutofit/>
          </a:bodyPr>
          <a:lstStyle/>
          <a:p>
            <a:pPr algn="ctr"/>
            <a:r>
              <a:rPr lang="en-AU" sz="2600" i="1" dirty="0"/>
              <a:t>“All the impressive achievements of deep learning amount to just curve fitting” </a:t>
            </a:r>
            <a:br>
              <a:rPr lang="en-AU" sz="2600" i="1" dirty="0"/>
            </a:br>
            <a:br>
              <a:rPr lang="en-AU" sz="2600" i="1" dirty="0"/>
            </a:br>
            <a:r>
              <a:rPr lang="en-AU" sz="2600" i="1" dirty="0"/>
              <a:t>– Judea Pearl</a:t>
            </a:r>
            <a:endParaRPr lang="en-US" sz="2600" i="1" dirty="0"/>
          </a:p>
        </p:txBody>
      </p:sp>
      <p:pic>
        <p:nvPicPr>
          <p:cNvPr id="8" name="Picture 7">
            <a:extLst>
              <a:ext uri="{FF2B5EF4-FFF2-40B4-BE49-F238E27FC236}">
                <a16:creationId xmlns:a16="http://schemas.microsoft.com/office/drawing/2014/main" id="{69175DB1-3640-DC44-B638-7892710EF3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7065" y="2070182"/>
            <a:ext cx="3894128" cy="2531183"/>
          </a:xfrm>
          <a:prstGeom prst="rect">
            <a:avLst/>
          </a:prstGeom>
        </p:spPr>
      </p:pic>
    </p:spTree>
    <p:extLst>
      <p:ext uri="{BB962C8B-B14F-4D97-AF65-F5344CB8AC3E}">
        <p14:creationId xmlns:p14="http://schemas.microsoft.com/office/powerpoint/2010/main" val="2049717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L2 (Weight Decay)</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646847"/>
          </a:xfrm>
        </p:spPr>
        <p:txBody>
          <a:bodyPr/>
          <a:lstStyle/>
          <a:p>
            <a:pPr marL="285750" indent="-285750">
              <a:buFont typeface="Arial" panose="020B0604020202020204" pitchFamily="34" charset="0"/>
              <a:buChar char="•"/>
            </a:pPr>
            <a:r>
              <a:rPr lang="en-US" dirty="0"/>
              <a:t>L2 regularization can be used in neural networks as well. We add a small penalty term to our loss function which becomes a hyperparameter to tune.</a:t>
            </a:r>
          </a:p>
        </p:txBody>
      </p:sp>
      <p:graphicFrame>
        <p:nvGraphicFramePr>
          <p:cNvPr id="3" name="Object 2">
            <a:extLst>
              <a:ext uri="{FF2B5EF4-FFF2-40B4-BE49-F238E27FC236}">
                <a16:creationId xmlns:a16="http://schemas.microsoft.com/office/drawing/2014/main" id="{EA9F2921-DA4D-5F43-B3D0-70C952E2CA5E}"/>
              </a:ext>
            </a:extLst>
          </p:cNvPr>
          <p:cNvGraphicFramePr>
            <a:graphicFrameLocks noChangeAspect="1"/>
          </p:cNvGraphicFramePr>
          <p:nvPr>
            <p:extLst>
              <p:ext uri="{D42A27DB-BD31-4B8C-83A1-F6EECF244321}">
                <p14:modId xmlns:p14="http://schemas.microsoft.com/office/powerpoint/2010/main" val="1838024151"/>
              </p:ext>
            </p:extLst>
          </p:nvPr>
        </p:nvGraphicFramePr>
        <p:xfrm>
          <a:off x="72536" y="2375977"/>
          <a:ext cx="9022135" cy="1500355"/>
        </p:xfrm>
        <a:graphic>
          <a:graphicData uri="http://schemas.openxmlformats.org/presentationml/2006/ole">
            <mc:AlternateContent xmlns:mc="http://schemas.openxmlformats.org/markup-compatibility/2006">
              <mc:Choice xmlns:v="urn:schemas-microsoft-com:vml" Requires="v">
                <p:oleObj spid="_x0000_s50190" name="Document" r:id="rId3" imgW="5727700" imgH="952500" progId="Word.Document.12">
                  <p:embed/>
                </p:oleObj>
              </mc:Choice>
              <mc:Fallback>
                <p:oleObj name="Document" r:id="rId3" imgW="5727700" imgH="952500" progId="Word.Document.12">
                  <p:embed/>
                  <p:pic>
                    <p:nvPicPr>
                      <p:cNvPr id="0" name=""/>
                      <p:cNvPicPr/>
                      <p:nvPr/>
                    </p:nvPicPr>
                    <p:blipFill>
                      <a:blip r:embed="rId4"/>
                      <a:stretch>
                        <a:fillRect/>
                      </a:stretch>
                    </p:blipFill>
                    <p:spPr>
                      <a:xfrm>
                        <a:off x="72536" y="2375977"/>
                        <a:ext cx="9022135" cy="1500355"/>
                      </a:xfrm>
                      <a:prstGeom prst="rect">
                        <a:avLst/>
                      </a:prstGeom>
                    </p:spPr>
                  </p:pic>
                </p:oleObj>
              </mc:Fallback>
            </mc:AlternateContent>
          </a:graphicData>
        </a:graphic>
      </p:graphicFrame>
      <p:sp>
        <p:nvSpPr>
          <p:cNvPr id="7" name="Content Placeholder 5">
            <a:extLst>
              <a:ext uri="{FF2B5EF4-FFF2-40B4-BE49-F238E27FC236}">
                <a16:creationId xmlns:a16="http://schemas.microsoft.com/office/drawing/2014/main" id="{E53EF1E4-4D3F-0340-96C5-B3714BC2C873}"/>
              </a:ext>
            </a:extLst>
          </p:cNvPr>
          <p:cNvSpPr txBox="1">
            <a:spLocks/>
          </p:cNvSpPr>
          <p:nvPr/>
        </p:nvSpPr>
        <p:spPr>
          <a:xfrm>
            <a:off x="666750" y="3916212"/>
            <a:ext cx="7810500" cy="1976738"/>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en-AU" sz="1800" dirty="0">
                <a:latin typeface="+mn-lt"/>
              </a:rPr>
              <a:t>That is, for each weight matrix in the NN we simply add the square of each element in those matrices. </a:t>
            </a:r>
          </a:p>
          <a:p>
            <a:pPr marL="285750" lvl="1" indent="-285750">
              <a:buFont typeface="Arial" panose="020B0604020202020204" pitchFamily="34" charset="0"/>
              <a:buChar char="•"/>
            </a:pPr>
            <a:r>
              <a:rPr lang="en-AU" sz="1800" dirty="0">
                <a:latin typeface="+mn-lt"/>
              </a:rPr>
              <a:t>Note the F rather than 2 since this is called the </a:t>
            </a:r>
            <a:r>
              <a:rPr lang="en-AU" sz="1800" dirty="0" err="1">
                <a:latin typeface="+mn-lt"/>
              </a:rPr>
              <a:t>Frobenius</a:t>
            </a:r>
            <a:r>
              <a:rPr lang="en-AU" sz="1800" dirty="0">
                <a:latin typeface="+mn-lt"/>
              </a:rPr>
              <a:t> Norm rather than L2 norm for matrices. </a:t>
            </a:r>
          </a:p>
          <a:p>
            <a:pPr marL="285750" lvl="1" indent="-285750">
              <a:buFont typeface="Arial" panose="020B0604020202020204" pitchFamily="34" charset="0"/>
              <a:buChar char="•"/>
            </a:pPr>
            <a:r>
              <a:rPr lang="en-AU" sz="1800" dirty="0">
                <a:latin typeface="+mn-lt"/>
              </a:rPr>
              <a:t>This ‘zeros out’ some hidden units with smaller weights</a:t>
            </a:r>
          </a:p>
        </p:txBody>
      </p:sp>
    </p:spTree>
    <p:extLst>
      <p:ext uri="{BB962C8B-B14F-4D97-AF65-F5344CB8AC3E}">
        <p14:creationId xmlns:p14="http://schemas.microsoft.com/office/powerpoint/2010/main" val="7424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L2 &amp; Back Prop</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441835"/>
            <a:ext cx="7810500" cy="423193"/>
          </a:xfrm>
        </p:spPr>
        <p:txBody>
          <a:bodyPr/>
          <a:lstStyle/>
          <a:p>
            <a:pPr marL="285750" indent="-285750">
              <a:buFont typeface="Arial" panose="020B0604020202020204" pitchFamily="34" charset="0"/>
              <a:buChar char="•"/>
            </a:pPr>
            <a:r>
              <a:rPr lang="en-US" dirty="0"/>
              <a:t>We will need to adjust our backprop formulas slightly: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9" name="Object 8">
            <a:extLst>
              <a:ext uri="{FF2B5EF4-FFF2-40B4-BE49-F238E27FC236}">
                <a16:creationId xmlns:a16="http://schemas.microsoft.com/office/drawing/2014/main" id="{E63CA765-90FB-2844-9553-3AC2681298EB}"/>
              </a:ext>
            </a:extLst>
          </p:cNvPr>
          <p:cNvGraphicFramePr>
            <a:graphicFrameLocks noChangeAspect="1"/>
          </p:cNvGraphicFramePr>
          <p:nvPr>
            <p:extLst>
              <p:ext uri="{D42A27DB-BD31-4B8C-83A1-F6EECF244321}">
                <p14:modId xmlns:p14="http://schemas.microsoft.com/office/powerpoint/2010/main" val="2414269849"/>
              </p:ext>
            </p:extLst>
          </p:nvPr>
        </p:nvGraphicFramePr>
        <p:xfrm>
          <a:off x="588027" y="1904106"/>
          <a:ext cx="8161337" cy="3708400"/>
        </p:xfrm>
        <a:graphic>
          <a:graphicData uri="http://schemas.openxmlformats.org/presentationml/2006/ole">
            <mc:AlternateContent xmlns:mc="http://schemas.openxmlformats.org/markup-compatibility/2006">
              <mc:Choice xmlns:v="urn:schemas-microsoft-com:vml" Requires="v">
                <p:oleObj spid="_x0000_s49166" name="Document" r:id="rId3" imgW="5727700" imgH="2603500" progId="Word.Document.12">
                  <p:embed/>
                </p:oleObj>
              </mc:Choice>
              <mc:Fallback>
                <p:oleObj name="Document" r:id="rId3" imgW="5727700" imgH="2603500" progId="Word.Document.12">
                  <p:embed/>
                  <p:pic>
                    <p:nvPicPr>
                      <p:cNvPr id="0" name=""/>
                      <p:cNvPicPr/>
                      <p:nvPr/>
                    </p:nvPicPr>
                    <p:blipFill>
                      <a:blip r:embed="rId4"/>
                      <a:stretch>
                        <a:fillRect/>
                      </a:stretch>
                    </p:blipFill>
                    <p:spPr>
                      <a:xfrm>
                        <a:off x="588027" y="1904106"/>
                        <a:ext cx="8161337" cy="3708400"/>
                      </a:xfrm>
                      <a:prstGeom prst="rect">
                        <a:avLst/>
                      </a:prstGeom>
                    </p:spPr>
                  </p:pic>
                </p:oleObj>
              </mc:Fallback>
            </mc:AlternateContent>
          </a:graphicData>
        </a:graphic>
      </p:graphicFrame>
      <p:sp>
        <p:nvSpPr>
          <p:cNvPr id="10" name="Google Shape;354;p40">
            <a:extLst>
              <a:ext uri="{FF2B5EF4-FFF2-40B4-BE49-F238E27FC236}">
                <a16:creationId xmlns:a16="http://schemas.microsoft.com/office/drawing/2014/main" id="{EE0BBFAA-9306-BD40-A350-A0BBA7D9EB6A}"/>
              </a:ext>
            </a:extLst>
          </p:cNvPr>
          <p:cNvSpPr txBox="1">
            <a:spLocks/>
          </p:cNvSpPr>
          <p:nvPr/>
        </p:nvSpPr>
        <p:spPr>
          <a:xfrm>
            <a:off x="6287835" y="5267643"/>
            <a:ext cx="2695343" cy="68972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600" dirty="0"/>
              <a:t>See how we are ‘decaying’ the weight matrix?</a:t>
            </a:r>
          </a:p>
          <a:p>
            <a:pPr marL="285750" indent="-285750" algn="ctr">
              <a:lnSpc>
                <a:spcPct val="122222"/>
              </a:lnSpc>
              <a:spcAft>
                <a:spcPts val="0"/>
              </a:spcAft>
              <a:buClr>
                <a:schemeClr val="dk1"/>
              </a:buClr>
              <a:buSzPts val="1800"/>
              <a:buFont typeface="Arial" panose="020B0604020202020204" pitchFamily="34" charset="0"/>
              <a:buChar char="•"/>
            </a:pPr>
            <a:endParaRPr lang="en-AU" sz="1600" dirty="0"/>
          </a:p>
        </p:txBody>
      </p:sp>
    </p:spTree>
    <p:extLst>
      <p:ext uri="{BB962C8B-B14F-4D97-AF65-F5344CB8AC3E}">
        <p14:creationId xmlns:p14="http://schemas.microsoft.com/office/powerpoint/2010/main" val="419290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03121" y="1220454"/>
            <a:ext cx="7810500" cy="646847"/>
          </a:xfrm>
        </p:spPr>
        <p:txBody>
          <a:bodyPr/>
          <a:lstStyle/>
          <a:p>
            <a:pPr marL="285750" lvl="0" indent="-285750">
              <a:buFont typeface="Arial" panose="020B0604020202020204" pitchFamily="34" charset="0"/>
              <a:buChar char="•"/>
            </a:pPr>
            <a:r>
              <a:rPr lang="en-AU" dirty="0"/>
              <a:t>(</a:t>
            </a:r>
            <a:r>
              <a:rPr lang="en-AU" u="sng" dirty="0">
                <a:hlinkClick r:id="rId2"/>
              </a:rPr>
              <a:t>Source</a:t>
            </a:r>
            <a:r>
              <a:rPr lang="en-AU" dirty="0"/>
              <a:t>, Srivastava et al, 2014) Or (</a:t>
            </a:r>
            <a:r>
              <a:rPr lang="en-AU" u="sng" dirty="0">
                <a:hlinkClick r:id="rId3"/>
              </a:rPr>
              <a:t>Source</a:t>
            </a:r>
            <a:r>
              <a:rPr lang="en-AU" dirty="0"/>
              <a:t> Hinton, Srivastava et all 2012) Or (</a:t>
            </a:r>
            <a:r>
              <a:rPr lang="en-AU" u="sng" dirty="0">
                <a:hlinkClick r:id="rId4"/>
              </a:rPr>
              <a:t>Source</a:t>
            </a:r>
            <a:r>
              <a:rPr lang="en-AU" dirty="0"/>
              <a:t> Farley, </a:t>
            </a:r>
            <a:r>
              <a:rPr lang="en-AU" dirty="0" err="1"/>
              <a:t>Goodfellow</a:t>
            </a:r>
            <a:r>
              <a:rPr lang="en-AU" dirty="0"/>
              <a:t> et al 2014)</a:t>
            </a:r>
          </a:p>
        </p:txBody>
      </p:sp>
      <p:sp>
        <p:nvSpPr>
          <p:cNvPr id="7" name="Content Placeholder 5">
            <a:extLst>
              <a:ext uri="{FF2B5EF4-FFF2-40B4-BE49-F238E27FC236}">
                <a16:creationId xmlns:a16="http://schemas.microsoft.com/office/drawing/2014/main" id="{D0C1973A-8395-EE41-9911-DB30354F8A93}"/>
              </a:ext>
            </a:extLst>
          </p:cNvPr>
          <p:cNvSpPr txBox="1">
            <a:spLocks/>
          </p:cNvSpPr>
          <p:nvPr/>
        </p:nvSpPr>
        <p:spPr>
          <a:xfrm>
            <a:off x="503121" y="2057852"/>
            <a:ext cx="5478579" cy="42319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 will need to adjust our backprop formulas slightly: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957871BD-05E5-C245-AABF-4E374D2FEBAF}"/>
              </a:ext>
            </a:extLst>
          </p:cNvPr>
          <p:cNvSpPr/>
          <p:nvPr/>
        </p:nvSpPr>
        <p:spPr>
          <a:xfrm>
            <a:off x="380199" y="2481045"/>
            <a:ext cx="4952198" cy="3515578"/>
          </a:xfrm>
          <a:prstGeom prst="rect">
            <a:avLst/>
          </a:prstGeom>
        </p:spPr>
        <p:txBody>
          <a:bodyPr wrap="square">
            <a:spAutoFit/>
          </a:bodyPr>
          <a:lstStyle/>
          <a:p>
            <a:pPr marL="342900" lvl="0" indent="-342900">
              <a:lnSpc>
                <a:spcPct val="115000"/>
              </a:lnSpc>
              <a:spcAft>
                <a:spcPts val="1000"/>
              </a:spcAft>
              <a:buFont typeface="Symbol" pitchFamily="2" charset="2"/>
              <a:buChar char=""/>
            </a:pPr>
            <a:r>
              <a:rPr lang="en-AU" dirty="0"/>
              <a:t>On each forward pass (Training example), randomly set some neurons to zero So remove all the ingoing and outgoing links to that node</a:t>
            </a:r>
          </a:p>
          <a:p>
            <a:pPr marL="342900" lvl="0" indent="-342900">
              <a:lnSpc>
                <a:spcPct val="115000"/>
              </a:lnSpc>
              <a:spcAft>
                <a:spcPts val="1000"/>
              </a:spcAft>
              <a:buFont typeface="Symbol" pitchFamily="2" charset="2"/>
              <a:buChar char=""/>
            </a:pPr>
            <a:r>
              <a:rPr lang="en-AU" dirty="0"/>
              <a:t>The probability of dropping is a hyperparameter, p</a:t>
            </a:r>
          </a:p>
          <a:p>
            <a:pPr marL="742950" lvl="1" indent="-285750">
              <a:lnSpc>
                <a:spcPct val="115000"/>
              </a:lnSpc>
              <a:spcAft>
                <a:spcPts val="1000"/>
              </a:spcAft>
              <a:buFont typeface="Courier New" panose="02070309020205020404" pitchFamily="49" charset="0"/>
              <a:buChar char="o"/>
            </a:pPr>
            <a:r>
              <a:rPr lang="en-AU" dirty="0"/>
              <a:t>You could also set this differently depending on the layer. So perhaps your last 1 or 2 layers don’t need dropout if they are (n=2) or (n=3) but for more dense layers in the middle you set a higher p.</a:t>
            </a:r>
          </a:p>
        </p:txBody>
      </p:sp>
      <p:pic>
        <p:nvPicPr>
          <p:cNvPr id="9" name="Picture 8" descr="http://cs231n.github.io/assets/nn2/dropout.jpeg">
            <a:extLst>
              <a:ext uri="{FF2B5EF4-FFF2-40B4-BE49-F238E27FC236}">
                <a16:creationId xmlns:a16="http://schemas.microsoft.com/office/drawing/2014/main" id="{39E6C043-B7E6-6A4C-94B3-0F4E5C67EE6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23701" y="2866448"/>
            <a:ext cx="3340100" cy="1783715"/>
          </a:xfrm>
          <a:prstGeom prst="rect">
            <a:avLst/>
          </a:prstGeom>
          <a:noFill/>
        </p:spPr>
      </p:pic>
    </p:spTree>
    <p:extLst>
      <p:ext uri="{BB962C8B-B14F-4D97-AF65-F5344CB8AC3E}">
        <p14:creationId xmlns:p14="http://schemas.microsoft.com/office/powerpoint/2010/main" val="23888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1" name="Picture 10">
            <a:extLst>
              <a:ext uri="{FF2B5EF4-FFF2-40B4-BE49-F238E27FC236}">
                <a16:creationId xmlns:a16="http://schemas.microsoft.com/office/drawing/2014/main" id="{9B516598-489B-2B4C-BBCB-3E9887ADE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117" y="1759551"/>
            <a:ext cx="6487093" cy="3638122"/>
          </a:xfrm>
          <a:prstGeom prst="rect">
            <a:avLst/>
          </a:prstGeom>
        </p:spPr>
      </p:pic>
    </p:spTree>
    <p:extLst>
      <p:ext uri="{BB962C8B-B14F-4D97-AF65-F5344CB8AC3E}">
        <p14:creationId xmlns:p14="http://schemas.microsoft.com/office/powerpoint/2010/main" val="1681887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7" name="Content Placeholder 5">
            <a:extLst>
              <a:ext uri="{FF2B5EF4-FFF2-40B4-BE49-F238E27FC236}">
                <a16:creationId xmlns:a16="http://schemas.microsoft.com/office/drawing/2014/main" id="{D0C1973A-8395-EE41-9911-DB30354F8A93}"/>
              </a:ext>
            </a:extLst>
          </p:cNvPr>
          <p:cNvSpPr txBox="1">
            <a:spLocks/>
          </p:cNvSpPr>
          <p:nvPr/>
        </p:nvSpPr>
        <p:spPr>
          <a:xfrm>
            <a:off x="531998" y="1209913"/>
            <a:ext cx="7810500" cy="128303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Why does it work?</a:t>
            </a:r>
          </a:p>
          <a:p>
            <a:pPr marL="501750" lvl="2" indent="-285750">
              <a:buFont typeface="Arial" panose="020B0604020202020204" pitchFamily="34" charset="0"/>
              <a:buChar char="•"/>
            </a:pPr>
            <a:r>
              <a:rPr lang="en-US" dirty="0"/>
              <a:t>Forces the network to have </a:t>
            </a:r>
            <a:r>
              <a:rPr lang="en-US" b="1" i="1" dirty="0"/>
              <a:t>redundant representation</a:t>
            </a:r>
            <a:r>
              <a:rPr lang="en-US" dirty="0"/>
              <a:t> </a:t>
            </a:r>
          </a:p>
          <a:p>
            <a:pPr marL="501750" lvl="2" indent="-285750">
              <a:buFont typeface="Arial" panose="020B0604020202020204" pitchFamily="34" charset="0"/>
              <a:buChar char="•"/>
            </a:pPr>
            <a:r>
              <a:rPr lang="en-US" dirty="0"/>
              <a:t>Can theoretically show it is a version of L2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Content Placeholder 5">
            <a:extLst>
              <a:ext uri="{FF2B5EF4-FFF2-40B4-BE49-F238E27FC236}">
                <a16:creationId xmlns:a16="http://schemas.microsoft.com/office/drawing/2014/main" id="{B06F5E20-D167-8B4D-BAD5-1B03F1516789}"/>
              </a:ext>
            </a:extLst>
          </p:cNvPr>
          <p:cNvSpPr txBox="1">
            <a:spLocks/>
          </p:cNvSpPr>
          <p:nvPr/>
        </p:nvSpPr>
        <p:spPr>
          <a:xfrm>
            <a:off x="531998" y="2589435"/>
            <a:ext cx="7810500" cy="839565"/>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 </a:t>
            </a:r>
            <a:r>
              <a:rPr lang="en-US" b="1" dirty="0">
                <a:solidFill>
                  <a:srgbClr val="FF0000"/>
                </a:solidFill>
              </a:rPr>
              <a:t>Problem</a:t>
            </a:r>
            <a:r>
              <a:rPr lang="en-US" dirty="0"/>
              <a:t>:</a:t>
            </a:r>
          </a:p>
          <a:p>
            <a:pPr marL="501750" lvl="2" indent="-285750">
              <a:buFont typeface="Arial" panose="020B0604020202020204" pitchFamily="34" charset="0"/>
              <a:buChar char="•"/>
            </a:pPr>
            <a:r>
              <a:rPr lang="en-US" dirty="0"/>
              <a:t>Our output is random and may take longer to train.</a:t>
            </a:r>
          </a:p>
          <a:p>
            <a:pPr marL="285750" indent="-285750">
              <a:buFont typeface="Arial" panose="020B0604020202020204" pitchFamily="34" charset="0"/>
              <a:buChar char="•"/>
            </a:pPr>
            <a:endParaRPr lang="en-US" dirty="0"/>
          </a:p>
        </p:txBody>
      </p:sp>
      <p:sp>
        <p:nvSpPr>
          <p:cNvPr id="11" name="Content Placeholder 5">
            <a:extLst>
              <a:ext uri="{FF2B5EF4-FFF2-40B4-BE49-F238E27FC236}">
                <a16:creationId xmlns:a16="http://schemas.microsoft.com/office/drawing/2014/main" id="{9F92C641-0B46-EC4A-9293-5351FA9228A7}"/>
              </a:ext>
            </a:extLst>
          </p:cNvPr>
          <p:cNvSpPr txBox="1">
            <a:spLocks/>
          </p:cNvSpPr>
          <p:nvPr/>
        </p:nvSpPr>
        <p:spPr>
          <a:xfrm>
            <a:off x="531998" y="3438171"/>
            <a:ext cx="7810500" cy="1872377"/>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 </a:t>
            </a:r>
            <a:r>
              <a:rPr lang="en-US" b="1" dirty="0">
                <a:solidFill>
                  <a:srgbClr val="00B050"/>
                </a:solidFill>
              </a:rPr>
              <a:t>Solution </a:t>
            </a:r>
            <a:r>
              <a:rPr lang="en-US" dirty="0"/>
              <a:t>(‘Inverted Dropout’):</a:t>
            </a:r>
          </a:p>
          <a:p>
            <a:pPr marL="501750" lvl="2" indent="-285750">
              <a:buFont typeface="Arial" panose="020B0604020202020204" pitchFamily="34" charset="0"/>
              <a:buChar char="•"/>
            </a:pPr>
            <a:r>
              <a:rPr lang="en-US" dirty="0"/>
              <a:t>At training time, divide by P so that at test time there is no difference.</a:t>
            </a:r>
          </a:p>
          <a:p>
            <a:pPr marL="501750" lvl="2" indent="-285750">
              <a:buFont typeface="Arial" panose="020B0604020202020204" pitchFamily="34" charset="0"/>
              <a:buChar char="•"/>
            </a:pPr>
            <a:r>
              <a:rPr lang="en-US" dirty="0"/>
              <a:t>For example, if we have a 50 unit layer and drop (0.2 = 10 units), we scale the output (A) by (A/0.8) </a:t>
            </a:r>
          </a:p>
          <a:p>
            <a:pPr marL="501750" lvl="2" indent="-285750">
              <a:buFont typeface="Arial" panose="020B0604020202020204" pitchFamily="34" charset="0"/>
              <a:buChar char="•"/>
            </a:pPr>
            <a:r>
              <a:rPr lang="en-US" dirty="0"/>
              <a:t>Some nice code </a:t>
            </a:r>
            <a:r>
              <a:rPr lang="en-US" dirty="0">
                <a:hlinkClick r:id="rId2"/>
              </a:rPr>
              <a:t>here</a:t>
            </a:r>
            <a:endParaRPr lang="en-US" dirty="0"/>
          </a:p>
          <a:p>
            <a:pPr marL="285750" indent="-285750">
              <a:buFont typeface="Arial" panose="020B0604020202020204" pitchFamily="34" charset="0"/>
              <a:buChar char="•"/>
            </a:pPr>
            <a:endParaRPr lang="en-US" dirty="0"/>
          </a:p>
        </p:txBody>
      </p:sp>
      <p:sp>
        <p:nvSpPr>
          <p:cNvPr id="12" name="Content Placeholder 5">
            <a:extLst>
              <a:ext uri="{FF2B5EF4-FFF2-40B4-BE49-F238E27FC236}">
                <a16:creationId xmlns:a16="http://schemas.microsoft.com/office/drawing/2014/main" id="{04854BC6-44B2-7D4A-AA8B-1EC88FD8363A}"/>
              </a:ext>
            </a:extLst>
          </p:cNvPr>
          <p:cNvSpPr txBox="1">
            <a:spLocks/>
          </p:cNvSpPr>
          <p:nvPr/>
        </p:nvSpPr>
        <p:spPr>
          <a:xfrm>
            <a:off x="531998" y="5501745"/>
            <a:ext cx="4810023" cy="839565"/>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There is also ‘</a:t>
            </a:r>
            <a:r>
              <a:rPr lang="en-US" dirty="0" err="1">
                <a:hlinkClick r:id="rId3"/>
              </a:rPr>
              <a:t>DropConnect</a:t>
            </a:r>
            <a:r>
              <a:rPr lang="en-US" dirty="0"/>
              <a:t>’ (a generalization of dropout where you zero out some of the weight matrix)</a:t>
            </a:r>
          </a:p>
        </p:txBody>
      </p:sp>
      <p:pic>
        <p:nvPicPr>
          <p:cNvPr id="13" name="Picture 12" descr="DropConnect">
            <a:extLst>
              <a:ext uri="{FF2B5EF4-FFF2-40B4-BE49-F238E27FC236}">
                <a16:creationId xmlns:a16="http://schemas.microsoft.com/office/drawing/2014/main" id="{3DF57A6E-9CA5-7147-B7AE-628F2F77C36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47542" y="4718021"/>
            <a:ext cx="2664460" cy="1667510"/>
          </a:xfrm>
          <a:prstGeom prst="rect">
            <a:avLst/>
          </a:prstGeom>
          <a:noFill/>
        </p:spPr>
      </p:pic>
    </p:spTree>
    <p:extLst>
      <p:ext uri="{BB962C8B-B14F-4D97-AF65-F5344CB8AC3E}">
        <p14:creationId xmlns:p14="http://schemas.microsoft.com/office/powerpoint/2010/main" val="68479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Learning Rate Decay</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474244" y="1220454"/>
                <a:ext cx="8403055" cy="4622800"/>
              </a:xfrm>
            </p:spPr>
            <p:txBody>
              <a:bodyPr/>
              <a:lstStyle/>
              <a:p>
                <a:pPr marL="285750" indent="-285750">
                  <a:buFont typeface="Arial" panose="020B0604020202020204" pitchFamily="34" charset="0"/>
                  <a:buChar char="•"/>
                </a:pPr>
                <a:r>
                  <a:rPr lang="en-US" dirty="0"/>
                  <a:t>This technique can speed up training and prevent the ‘bounce’ around as the model converges towards an optimum.</a:t>
                </a:r>
              </a:p>
              <a:p>
                <a:pPr marL="285750" indent="-285750">
                  <a:buFont typeface="Arial" panose="020B0604020202020204" pitchFamily="34" charset="0"/>
                  <a:buChar char="•"/>
                </a:pPr>
                <a:r>
                  <a:rPr lang="en-AU" dirty="0"/>
                  <a:t>We can thus implement </a:t>
                </a:r>
                <a:r>
                  <a:rPr lang="en-AU" b="1" dirty="0"/>
                  <a:t>standard learning rate decay</a:t>
                </a:r>
                <a:r>
                  <a:rPr lang="en-AU" dirty="0"/>
                  <a:t> as follows:</a:t>
                </a:r>
              </a:p>
              <a:p>
                <a:pPr lvl="1"/>
                <a:endParaRPr lang="en-AU" b="1" i="1" dirty="0"/>
              </a:p>
              <a:p>
                <a:pPr lvl="1"/>
                <a14:m>
                  <m:oMathPara xmlns:m="http://schemas.openxmlformats.org/officeDocument/2006/math">
                    <m:oMathParaPr>
                      <m:jc m:val="centerGroup"/>
                    </m:oMathParaPr>
                    <m:oMath xmlns:m="http://schemas.openxmlformats.org/officeDocument/2006/math">
                      <m:r>
                        <a:rPr lang="en-AU" b="1" i="1">
                          <a:latin typeface="Cambria Math" panose="02040503050406030204" pitchFamily="18" charset="0"/>
                        </a:rPr>
                        <m:t>𝜶</m:t>
                      </m:r>
                      <m:r>
                        <a:rPr lang="en-AU" b="1" i="1">
                          <a:latin typeface="Cambria Math" panose="02040503050406030204" pitchFamily="18" charset="0"/>
                        </a:rPr>
                        <m:t>= </m:t>
                      </m:r>
                      <m:f>
                        <m:fPr>
                          <m:ctrlPr>
                            <a:rPr lang="en-AU" b="1" i="1">
                              <a:latin typeface="Cambria Math" panose="02040503050406030204" pitchFamily="18" charset="0"/>
                            </a:rPr>
                          </m:ctrlPr>
                        </m:fPr>
                        <m:num>
                          <m:r>
                            <a:rPr lang="en-AU" b="1" i="1">
                              <a:latin typeface="Cambria Math" panose="02040503050406030204" pitchFamily="18" charset="0"/>
                            </a:rPr>
                            <m:t>𝟏</m:t>
                          </m:r>
                        </m:num>
                        <m:den>
                          <m:r>
                            <a:rPr lang="en-AU" b="1" i="1">
                              <a:latin typeface="Cambria Math" panose="02040503050406030204" pitchFamily="18" charset="0"/>
                            </a:rPr>
                            <m:t>𝟏</m:t>
                          </m:r>
                          <m:r>
                            <a:rPr lang="en-AU" b="1" i="1">
                              <a:latin typeface="Cambria Math" panose="02040503050406030204" pitchFamily="18" charset="0"/>
                            </a:rPr>
                            <m:t>+</m:t>
                          </m:r>
                          <m:r>
                            <a:rPr lang="en-AU" b="1" i="1">
                              <a:latin typeface="Cambria Math" panose="02040503050406030204" pitchFamily="18" charset="0"/>
                            </a:rPr>
                            <m:t>𝒅</m:t>
                          </m:r>
                          <m:r>
                            <a:rPr lang="en-AU" b="1" i="1">
                              <a:latin typeface="Cambria Math" panose="02040503050406030204" pitchFamily="18" charset="0"/>
                            </a:rPr>
                            <m:t> ∗ </m:t>
                          </m:r>
                          <m:r>
                            <a:rPr lang="en-AU" b="1" i="1">
                              <a:latin typeface="Cambria Math" panose="02040503050406030204" pitchFamily="18" charset="0"/>
                            </a:rPr>
                            <m:t>𝒏</m:t>
                          </m:r>
                        </m:den>
                      </m:f>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𝜶</m:t>
                          </m:r>
                        </m:e>
                        <m:sub>
                          <m:r>
                            <a:rPr lang="en-AU" b="1" i="1">
                              <a:latin typeface="Cambria Math" panose="02040503050406030204" pitchFamily="18" charset="0"/>
                            </a:rPr>
                            <m:t>𝟎</m:t>
                          </m:r>
                        </m:sub>
                      </m:sSub>
                    </m:oMath>
                  </m:oMathPara>
                </a14:m>
                <a:endParaRPr lang="en-AU" b="1" dirty="0"/>
              </a:p>
              <a:p>
                <a:pPr lvl="1"/>
                <a:endParaRPr lang="en-AU" sz="2000" dirty="0"/>
              </a:p>
              <a:p>
                <a:pPr marL="285750" lvl="1" indent="-285750">
                  <a:buFont typeface="Arial" panose="020B0604020202020204" pitchFamily="34" charset="0"/>
                  <a:buChar char="•"/>
                </a:pPr>
                <a:r>
                  <a:rPr lang="en-AU" sz="1800" dirty="0">
                    <a:latin typeface="+mn-lt"/>
                  </a:rPr>
                  <a:t>Where d is the decay rate and n is the epoch number</a:t>
                </a:r>
              </a:p>
              <a:p>
                <a:pPr marL="285750" lvl="1" indent="-285750">
                  <a:buFont typeface="Arial" panose="020B0604020202020204" pitchFamily="34" charset="0"/>
                  <a:buChar char="•"/>
                </a:pPr>
                <a:r>
                  <a:rPr lang="en-AU" sz="1800" dirty="0">
                    <a:latin typeface="+mn-lt"/>
                  </a:rPr>
                  <a:t>Other variations:</a:t>
                </a:r>
              </a:p>
              <a:p>
                <a:pPr marL="501750" lvl="2" indent="-285750">
                  <a:buFont typeface="Arial" panose="020B0604020202020204" pitchFamily="34" charset="0"/>
                  <a:buChar char="•"/>
                </a:pPr>
                <a:r>
                  <a:rPr lang="en-AU" sz="1400" dirty="0"/>
                  <a:t>Exponential decay: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sSup>
                      <m:sSupPr>
                        <m:ctrlPr>
                          <a:rPr lang="en-AU" i="1">
                            <a:latin typeface="Cambria Math" panose="02040503050406030204" pitchFamily="18" charset="0"/>
                          </a:rPr>
                        </m:ctrlPr>
                      </m:sSupPr>
                      <m:e>
                        <m:r>
                          <a:rPr lang="en-AU" b="0" i="1">
                            <a:latin typeface="Cambria Math" panose="02040503050406030204" pitchFamily="18" charset="0"/>
                          </a:rPr>
                          <m:t>0.95</m:t>
                        </m:r>
                      </m:e>
                      <m:sup>
                        <m:r>
                          <a:rPr lang="en-AU" b="0" i="1">
                            <a:latin typeface="Cambria Math" panose="02040503050406030204" pitchFamily="18" charset="0"/>
                          </a:rPr>
                          <m:t>𝑛</m:t>
                        </m:r>
                      </m:sup>
                    </m:sSup>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endParaRPr lang="en-AU" dirty="0"/>
              </a:p>
              <a:p>
                <a:pPr marL="501750" lvl="2" indent="-285750">
                  <a:buFont typeface="Arial" panose="020B0604020202020204" pitchFamily="34" charset="0"/>
                  <a:buChar char="•"/>
                </a:pPr>
                <a:r>
                  <a:rPr lang="en-AU" sz="2000" dirty="0"/>
                  <a:t>K decay: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f>
                      <m:fPr>
                        <m:ctrlPr>
                          <a:rPr lang="en-AU" i="1">
                            <a:latin typeface="Cambria Math" panose="02040503050406030204" pitchFamily="18" charset="0"/>
                          </a:rPr>
                        </m:ctrlPr>
                      </m:fPr>
                      <m:num>
                        <m:r>
                          <a:rPr lang="en-AU" b="0" i="1">
                            <a:latin typeface="Cambria Math" panose="02040503050406030204" pitchFamily="18" charset="0"/>
                          </a:rPr>
                          <m:t>𝑘</m:t>
                        </m:r>
                      </m:num>
                      <m:den>
                        <m:rad>
                          <m:radPr>
                            <m:degHide m:val="on"/>
                            <m:ctrlPr>
                              <a:rPr lang="en-AU" i="1">
                                <a:latin typeface="Cambria Math" panose="02040503050406030204" pitchFamily="18" charset="0"/>
                              </a:rPr>
                            </m:ctrlPr>
                          </m:radPr>
                          <m:deg/>
                          <m:e>
                            <m:r>
                              <a:rPr lang="en-AU" b="0" i="1">
                                <a:latin typeface="Cambria Math" panose="02040503050406030204" pitchFamily="18" charset="0"/>
                              </a:rPr>
                              <m:t>𝑛</m:t>
                            </m:r>
                          </m:e>
                        </m:rad>
                      </m:den>
                    </m:f>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r>
                  <a:rPr lang="en-AU" dirty="0"/>
                  <a:t> OR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f>
                      <m:fPr>
                        <m:ctrlPr>
                          <a:rPr lang="en-AU" i="1">
                            <a:latin typeface="Cambria Math" panose="02040503050406030204" pitchFamily="18" charset="0"/>
                          </a:rPr>
                        </m:ctrlPr>
                      </m:fPr>
                      <m:num>
                        <m:r>
                          <a:rPr lang="en-AU" b="0" i="1">
                            <a:latin typeface="Cambria Math" panose="02040503050406030204" pitchFamily="18" charset="0"/>
                          </a:rPr>
                          <m:t>𝑘</m:t>
                        </m:r>
                      </m:num>
                      <m:den>
                        <m:r>
                          <a:rPr lang="en-AU" b="0" i="1">
                            <a:latin typeface="Cambria Math" panose="02040503050406030204" pitchFamily="18" charset="0"/>
                          </a:rPr>
                          <m:t>𝑡</m:t>
                        </m:r>
                      </m:den>
                    </m:f>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r>
                  <a:rPr lang="en-AU" dirty="0"/>
                  <a:t> where t is minibatch number</a:t>
                </a:r>
                <a:endParaRPr lang="en-AU" sz="2000" dirty="0"/>
              </a:p>
              <a:p>
                <a:pPr marL="501750" lvl="2" indent="-285750">
                  <a:buFont typeface="Arial" panose="020B0604020202020204" pitchFamily="34" charset="0"/>
                  <a:buChar char="•"/>
                </a:pPr>
                <a:r>
                  <a:rPr lang="en-AU" dirty="0"/>
                  <a:t>Discrete (‘staircase’/ ‘half-life’) decay = half α at certain t’s </a:t>
                </a:r>
              </a:p>
              <a:p>
                <a:pPr marL="501750" lvl="2" indent="-285750">
                  <a:buFont typeface="Arial" panose="020B0604020202020204" pitchFamily="34" charset="0"/>
                  <a:buChar char="•"/>
                </a:pPr>
                <a:r>
                  <a:rPr lang="en-AU" dirty="0"/>
                  <a:t>Manual</a:t>
                </a:r>
                <a:br>
                  <a:rPr lang="en-US" dirty="0"/>
                </a:br>
                <a:endParaRPr lang="en-US" dirty="0"/>
              </a:p>
              <a:p>
                <a:pPr marL="285750" indent="-285750">
                  <a:buFont typeface="Arial" panose="020B0604020202020204" pitchFamily="34" charset="0"/>
                  <a:buChar char="•"/>
                </a:pPr>
                <a:endParaRPr lang="en-US"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474244" y="1220454"/>
                <a:ext cx="8403055" cy="4622800"/>
              </a:xfrm>
              <a:blipFill>
                <a:blip r:embed="rId2"/>
                <a:stretch>
                  <a:fillRect l="-1508" t="-1648" b="-9890"/>
                </a:stretch>
              </a:blipFill>
            </p:spPr>
            <p:txBody>
              <a:bodyPr/>
              <a:lstStyle/>
              <a:p>
                <a:r>
                  <a:rPr lang="en-US">
                    <a:noFill/>
                  </a:rPr>
                  <a:t> </a:t>
                </a:r>
              </a:p>
            </p:txBody>
          </p:sp>
        </mc:Fallback>
      </mc:AlternateContent>
    </p:spTree>
    <p:extLst>
      <p:ext uri="{BB962C8B-B14F-4D97-AF65-F5344CB8AC3E}">
        <p14:creationId xmlns:p14="http://schemas.microsoft.com/office/powerpoint/2010/main" val="10598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highlight>
                  <a:srgbClr val="FFFF00"/>
                </a:highlight>
              </a:rPr>
              <a:t>Regularisation methods</a:t>
            </a:r>
          </a:p>
          <a:p>
            <a:pPr lvl="2"/>
            <a:r>
              <a:rPr lang="en-AU" dirty="0">
                <a:highlight>
                  <a:srgbClr val="FFFF00"/>
                </a:highlight>
              </a:rPr>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3781766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GPU - CPU – TPU?</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Content Placeholder 7">
            <a:extLst>
              <a:ext uri="{FF2B5EF4-FFF2-40B4-BE49-F238E27FC236}">
                <a16:creationId xmlns:a16="http://schemas.microsoft.com/office/drawing/2014/main" id="{E012211B-75D6-124A-BB83-A77386043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139" y="576325"/>
            <a:ext cx="3726346" cy="2974538"/>
          </a:xfrm>
        </p:spPr>
      </p:pic>
      <p:sp>
        <p:nvSpPr>
          <p:cNvPr id="9" name="Content Placeholder 5">
            <a:extLst>
              <a:ext uri="{FF2B5EF4-FFF2-40B4-BE49-F238E27FC236}">
                <a16:creationId xmlns:a16="http://schemas.microsoft.com/office/drawing/2014/main" id="{5C97450C-4311-4C47-84D2-51DFB988D469}"/>
              </a:ext>
            </a:extLst>
          </p:cNvPr>
          <p:cNvSpPr txBox="1">
            <a:spLocks/>
          </p:cNvSpPr>
          <p:nvPr/>
        </p:nvSpPr>
        <p:spPr>
          <a:xfrm>
            <a:off x="464515" y="1748786"/>
            <a:ext cx="3726346" cy="426700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CPUs are a few very complex cores (General processing core)</a:t>
            </a:r>
            <a:br>
              <a:rPr lang="en-US" dirty="0"/>
            </a:br>
            <a:endParaRPr lang="en-US" dirty="0"/>
          </a:p>
          <a:p>
            <a:pPr marL="285750" indent="-285750">
              <a:buFont typeface="Arial" panose="020B0604020202020204" pitchFamily="34" charset="0"/>
              <a:buChar char="•"/>
            </a:pPr>
            <a:r>
              <a:rPr lang="en-US" dirty="0"/>
              <a:t>GPUs are hundreds/thousands of simpler cores (can run thousands of concurrent threads)</a:t>
            </a:r>
          </a:p>
          <a:p>
            <a:pPr marL="501750" lvl="2" indent="-285750">
              <a:buFont typeface="Arial" panose="020B0604020202020204" pitchFamily="34" charset="0"/>
              <a:buChar char="•"/>
            </a:pPr>
            <a:r>
              <a:rPr lang="en-US" dirty="0"/>
              <a:t>Uses parallel processing of the matrix work in NN</a:t>
            </a:r>
          </a:p>
          <a:p>
            <a:pPr marL="501750" lvl="2" indent="-285750">
              <a:buFont typeface="Arial" panose="020B0604020202020204" pitchFamily="34" charset="0"/>
              <a:buChar char="•"/>
            </a:pPr>
            <a:r>
              <a:rPr lang="en-US" dirty="0"/>
              <a:t>(NVIDIA GPU required for CUDA)</a:t>
            </a:r>
            <a:br>
              <a:rPr lang="en-US" dirty="0"/>
            </a:br>
            <a:endParaRPr lang="en-US" dirty="0"/>
          </a:p>
          <a:p>
            <a:pPr marL="285750" indent="-285750">
              <a:buFont typeface="Arial" panose="020B0604020202020204" pitchFamily="34" charset="0"/>
              <a:buChar char="•"/>
            </a:pPr>
            <a:r>
              <a:rPr lang="en-US" dirty="0"/>
              <a:t>TPU is a special custom build by Google specifically for deep learning.</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1A6A9B9-A1A0-504D-84E7-66454BAC9377}"/>
              </a:ext>
            </a:extLst>
          </p:cNvPr>
          <p:cNvPicPr>
            <a:picLocks noChangeAspect="1"/>
          </p:cNvPicPr>
          <p:nvPr/>
        </p:nvPicPr>
        <p:blipFill>
          <a:blip r:embed="rId4"/>
          <a:stretch>
            <a:fillRect/>
          </a:stretch>
        </p:blipFill>
        <p:spPr>
          <a:xfrm>
            <a:off x="4572000" y="3642630"/>
            <a:ext cx="4281716" cy="2639045"/>
          </a:xfrm>
          <a:prstGeom prst="rect">
            <a:avLst/>
          </a:prstGeom>
        </p:spPr>
      </p:pic>
    </p:spTree>
    <p:extLst>
      <p:ext uri="{BB962C8B-B14F-4D97-AF65-F5344CB8AC3E}">
        <p14:creationId xmlns:p14="http://schemas.microsoft.com/office/powerpoint/2010/main" val="38977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GPU - CPU – TPU?</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A4925BC1-1E88-DE49-B498-4CCCE0004B88}"/>
              </a:ext>
            </a:extLst>
          </p:cNvPr>
          <p:cNvPicPr>
            <a:picLocks noChangeAspect="1"/>
          </p:cNvPicPr>
          <p:nvPr/>
        </p:nvPicPr>
        <p:blipFill>
          <a:blip r:embed="rId3"/>
          <a:stretch>
            <a:fillRect/>
          </a:stretch>
        </p:blipFill>
        <p:spPr>
          <a:xfrm>
            <a:off x="274555" y="1130547"/>
            <a:ext cx="8602745" cy="4421885"/>
          </a:xfrm>
          <a:prstGeom prst="rect">
            <a:avLst/>
          </a:prstGeom>
        </p:spPr>
      </p:pic>
      <p:sp>
        <p:nvSpPr>
          <p:cNvPr id="7" name="Rectangle 6">
            <a:extLst>
              <a:ext uri="{FF2B5EF4-FFF2-40B4-BE49-F238E27FC236}">
                <a16:creationId xmlns:a16="http://schemas.microsoft.com/office/drawing/2014/main" id="{78C475F3-948E-024F-B435-357580949A6C}"/>
              </a:ext>
            </a:extLst>
          </p:cNvPr>
          <p:cNvSpPr/>
          <p:nvPr/>
        </p:nvSpPr>
        <p:spPr>
          <a:xfrm>
            <a:off x="794083" y="5741414"/>
            <a:ext cx="7339263" cy="369332"/>
          </a:xfrm>
          <a:prstGeom prst="rect">
            <a:avLst/>
          </a:prstGeom>
        </p:spPr>
        <p:txBody>
          <a:bodyPr wrap="square">
            <a:spAutoFit/>
          </a:bodyPr>
          <a:lstStyle/>
          <a:p>
            <a:pPr algn="ctr"/>
            <a:r>
              <a:rPr lang="en-AU" dirty="0">
                <a:hlinkClick r:id="rId4"/>
              </a:rPr>
              <a:t>http://cs231n.stanford.edu/slides/2017/cs231n_2017_lecture8.pdf</a:t>
            </a:r>
            <a:endParaRPr lang="en-US" dirty="0"/>
          </a:p>
        </p:txBody>
      </p:sp>
    </p:spTree>
    <p:extLst>
      <p:ext uri="{BB962C8B-B14F-4D97-AF65-F5344CB8AC3E}">
        <p14:creationId xmlns:p14="http://schemas.microsoft.com/office/powerpoint/2010/main" val="9559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What’s in a Framework?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7" name="Content Placeholder 6">
            <a:extLst>
              <a:ext uri="{FF2B5EF4-FFF2-40B4-BE49-F238E27FC236}">
                <a16:creationId xmlns:a16="http://schemas.microsoft.com/office/drawing/2014/main" id="{4FC1BF52-B912-F34F-8B2D-0091C6B7EB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8737" y="1209871"/>
            <a:ext cx="3338513" cy="4438258"/>
          </a:xfrm>
        </p:spPr>
      </p:pic>
      <p:sp>
        <p:nvSpPr>
          <p:cNvPr id="9" name="Content Placeholder 5">
            <a:extLst>
              <a:ext uri="{FF2B5EF4-FFF2-40B4-BE49-F238E27FC236}">
                <a16:creationId xmlns:a16="http://schemas.microsoft.com/office/drawing/2014/main" id="{AB7794CD-4980-494A-B7FE-0B1B2B4D74C3}"/>
              </a:ext>
            </a:extLst>
          </p:cNvPr>
          <p:cNvSpPr txBox="1">
            <a:spLocks/>
          </p:cNvSpPr>
          <p:nvPr/>
        </p:nvSpPr>
        <p:spPr>
          <a:xfrm>
            <a:off x="454890" y="1455751"/>
            <a:ext cx="4319241" cy="3946498"/>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Tensorflow</a:t>
            </a:r>
            <a:r>
              <a:rPr lang="en-US" dirty="0"/>
              <a:t> the most popular and has all the bells and whistles</a:t>
            </a:r>
            <a:br>
              <a:rPr lang="en-US" dirty="0"/>
            </a:br>
            <a:endParaRPr lang="en-US" dirty="0"/>
          </a:p>
          <a:p>
            <a:pPr marL="285750" indent="-285750">
              <a:buFont typeface="Arial" panose="020B0604020202020204" pitchFamily="34" charset="0"/>
              <a:buChar char="•"/>
            </a:pPr>
            <a:r>
              <a:rPr lang="en-US" dirty="0" err="1"/>
              <a:t>Keras</a:t>
            </a:r>
            <a:r>
              <a:rPr lang="en-US" dirty="0"/>
              <a:t> is ‘syntactic sugar’ (a wrapper) for </a:t>
            </a:r>
            <a:r>
              <a:rPr lang="en-US" dirty="0" err="1"/>
              <a:t>tensorflow</a:t>
            </a:r>
            <a:r>
              <a:rPr lang="en-US" dirty="0"/>
              <a:t>. </a:t>
            </a:r>
            <a:br>
              <a:rPr lang="en-US" dirty="0"/>
            </a:br>
            <a:endParaRPr lang="en-US" dirty="0"/>
          </a:p>
          <a:p>
            <a:pPr marL="285750" indent="-285750">
              <a:buFont typeface="Arial" panose="020B0604020202020204" pitchFamily="34" charset="0"/>
              <a:buChar char="•"/>
            </a:pPr>
            <a:r>
              <a:rPr lang="en-US" dirty="0"/>
              <a:t>Caffe2 not used as much (from </a:t>
            </a:r>
            <a:r>
              <a:rPr lang="en-US" dirty="0" err="1"/>
              <a:t>facebook</a:t>
            </a:r>
            <a:r>
              <a:rPr lang="en-US" dirty="0"/>
              <a:t>)</a:t>
            </a:r>
            <a:br>
              <a:rPr lang="en-US" dirty="0"/>
            </a:br>
            <a:endParaRPr lang="en-US" dirty="0"/>
          </a:p>
          <a:p>
            <a:pPr marL="285750" indent="-285750">
              <a:buFont typeface="Arial" panose="020B0604020202020204" pitchFamily="34" charset="0"/>
              <a:buChar char="•"/>
            </a:pPr>
            <a:r>
              <a:rPr lang="en-US" dirty="0" err="1"/>
              <a:t>Pytorch</a:t>
            </a:r>
            <a:r>
              <a:rPr lang="en-US" dirty="0"/>
              <a:t> recently becoming more popular. Very fast.</a:t>
            </a:r>
            <a:br>
              <a:rPr lang="en-US" dirty="0"/>
            </a:br>
            <a:endParaRPr lang="en-US" dirty="0"/>
          </a:p>
          <a:p>
            <a:pPr marL="285750" indent="-285750">
              <a:buFont typeface="Arial" panose="020B0604020202020204" pitchFamily="34" charset="0"/>
              <a:buChar char="•"/>
            </a:pPr>
            <a:r>
              <a:rPr lang="en-US" dirty="0"/>
              <a:t>Others (not as popular):</a:t>
            </a:r>
          </a:p>
          <a:p>
            <a:pPr marL="501750" lvl="2" indent="-285750">
              <a:buFont typeface="Arial" panose="020B0604020202020204" pitchFamily="34" charset="0"/>
              <a:buChar char="•"/>
            </a:pPr>
            <a:r>
              <a:rPr lang="en-US" dirty="0"/>
              <a:t>CNTK (Microsoft), </a:t>
            </a:r>
            <a:r>
              <a:rPr lang="en-US" dirty="0" err="1"/>
              <a:t>MXNet</a:t>
            </a:r>
            <a:r>
              <a:rPr lang="en-US" dirty="0"/>
              <a:t> (Amazon)</a:t>
            </a:r>
          </a:p>
        </p:txBody>
      </p:sp>
      <p:sp>
        <p:nvSpPr>
          <p:cNvPr id="10" name="Rectangle 9">
            <a:extLst>
              <a:ext uri="{FF2B5EF4-FFF2-40B4-BE49-F238E27FC236}">
                <a16:creationId xmlns:a16="http://schemas.microsoft.com/office/drawing/2014/main" id="{3A514373-B489-2947-9F63-13BFA30B3176}"/>
              </a:ext>
            </a:extLst>
          </p:cNvPr>
          <p:cNvSpPr/>
          <p:nvPr/>
        </p:nvSpPr>
        <p:spPr>
          <a:xfrm>
            <a:off x="999624" y="5961516"/>
            <a:ext cx="7549013" cy="369332"/>
          </a:xfrm>
          <a:prstGeom prst="rect">
            <a:avLst/>
          </a:prstGeom>
        </p:spPr>
        <p:txBody>
          <a:bodyPr wrap="square">
            <a:spAutoFit/>
          </a:bodyPr>
          <a:lstStyle/>
          <a:p>
            <a:pPr algn="ctr"/>
            <a:r>
              <a:rPr lang="en-AU" dirty="0">
                <a:hlinkClick r:id="rId4"/>
              </a:rPr>
              <a:t>https://www.youtube.com/watch?v=SJldOOs4vB8</a:t>
            </a:r>
            <a:endParaRPr lang="en-US" dirty="0"/>
          </a:p>
        </p:txBody>
      </p:sp>
    </p:spTree>
    <p:extLst>
      <p:ext uri="{BB962C8B-B14F-4D97-AF65-F5344CB8AC3E}">
        <p14:creationId xmlns:p14="http://schemas.microsoft.com/office/powerpoint/2010/main" val="39312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05;p45">
            <a:extLst>
              <a:ext uri="{FF2B5EF4-FFF2-40B4-BE49-F238E27FC236}">
                <a16:creationId xmlns:a16="http://schemas.microsoft.com/office/drawing/2014/main" id="{6E6FD6CF-F193-DB42-A9AC-97E320979225}"/>
              </a:ext>
            </a:extLst>
          </p:cNvPr>
          <p:cNvSpPr txBox="1">
            <a:spLocks/>
          </p:cNvSpPr>
          <p:nvPr/>
        </p:nvSpPr>
        <p:spPr>
          <a:xfrm>
            <a:off x="512303" y="560473"/>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Be careful…</a:t>
            </a:r>
            <a:endParaRPr lang="en-US" dirty="0"/>
          </a:p>
        </p:txBody>
      </p:sp>
      <p:pic>
        <p:nvPicPr>
          <p:cNvPr id="3" name="Picture 2">
            <a:extLst>
              <a:ext uri="{FF2B5EF4-FFF2-40B4-BE49-F238E27FC236}">
                <a16:creationId xmlns:a16="http://schemas.microsoft.com/office/drawing/2014/main" id="{4A4F3DAF-8944-ED43-9110-C88FDD474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904" y="1442002"/>
            <a:ext cx="4064000" cy="3695700"/>
          </a:xfrm>
          <a:prstGeom prst="rect">
            <a:avLst/>
          </a:prstGeom>
        </p:spPr>
      </p:pic>
    </p:spTree>
    <p:extLst>
      <p:ext uri="{BB962C8B-B14F-4D97-AF65-F5344CB8AC3E}">
        <p14:creationId xmlns:p14="http://schemas.microsoft.com/office/powerpoint/2010/main" val="1404199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a:t>
            </a:r>
            <a:r>
              <a:rPr lang="en-US" dirty="0" err="1"/>
              <a:t>Tensorflow</a:t>
            </a:r>
            <a:r>
              <a:rPr lang="en-US" dirty="0"/>
              <a:t> </a:t>
            </a:r>
            <a:r>
              <a:rPr lang="en-US" b="1" dirty="0">
                <a:solidFill>
                  <a:srgbClr val="FF0000"/>
                </a:solidFill>
              </a:rPr>
              <a:t>&amp; </a:t>
            </a:r>
            <a:r>
              <a:rPr lang="en-US" b="1" dirty="0" err="1">
                <a:solidFill>
                  <a:srgbClr val="FF0000"/>
                </a:solidFill>
              </a:rPr>
              <a:t>Keras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7" name="Picture 6">
            <a:extLst>
              <a:ext uri="{FF2B5EF4-FFF2-40B4-BE49-F238E27FC236}">
                <a16:creationId xmlns:a16="http://schemas.microsoft.com/office/drawing/2014/main" id="{1005E7BB-7018-8346-9F68-1E1E50495085}"/>
              </a:ext>
            </a:extLst>
          </p:cNvPr>
          <p:cNvPicPr>
            <a:picLocks noChangeAspect="1"/>
          </p:cNvPicPr>
          <p:nvPr/>
        </p:nvPicPr>
        <p:blipFill>
          <a:blip r:embed="rId3"/>
          <a:stretch>
            <a:fillRect/>
          </a:stretch>
        </p:blipFill>
        <p:spPr>
          <a:xfrm>
            <a:off x="1829628" y="1916617"/>
            <a:ext cx="6052102" cy="3399857"/>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4AC17F8-E209-A244-AF31-FDCBEFD9F1F4}"/>
              </a:ext>
            </a:extLst>
          </p:cNvPr>
          <p:cNvSpPr/>
          <p:nvPr/>
        </p:nvSpPr>
        <p:spPr>
          <a:xfrm>
            <a:off x="1753854" y="995588"/>
            <a:ext cx="5868785" cy="39598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Inside a Neuron</a:t>
            </a:r>
            <a:endParaRPr lang="en-US" dirty="0"/>
          </a:p>
        </p:txBody>
      </p:sp>
      <p:cxnSp>
        <p:nvCxnSpPr>
          <p:cNvPr id="6" name="Straight Connector 5">
            <a:extLst>
              <a:ext uri="{FF2B5EF4-FFF2-40B4-BE49-F238E27FC236}">
                <a16:creationId xmlns:a16="http://schemas.microsoft.com/office/drawing/2014/main" id="{C6A8CA8F-20CE-FA4C-ABFB-CFFE8C3E97A7}"/>
              </a:ext>
            </a:extLst>
          </p:cNvPr>
          <p:cNvCxnSpPr>
            <a:cxnSpLocks/>
            <a:stCxn id="3" idx="0"/>
            <a:endCxn id="3" idx="4"/>
          </p:cNvCxnSpPr>
          <p:nvPr/>
        </p:nvCxnSpPr>
        <p:spPr>
          <a:xfrm>
            <a:off x="4688247" y="995588"/>
            <a:ext cx="0" cy="3959867"/>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Google Shape;369;p41">
                <a:extLst>
                  <a:ext uri="{FF2B5EF4-FFF2-40B4-BE49-F238E27FC236}">
                    <a16:creationId xmlns:a16="http://schemas.microsoft.com/office/drawing/2014/main" id="{12E970E2-823A-5340-A8A0-2DC49A0F0CF1}"/>
                  </a:ext>
                </a:extLst>
              </p:cNvPr>
              <p:cNvSpPr txBox="1"/>
              <p:nvPr/>
            </p:nvSpPr>
            <p:spPr>
              <a:xfrm>
                <a:off x="2309878" y="1982411"/>
                <a:ext cx="2343057"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p>
                        <m:sSupPr>
                          <m:ctrlPr>
                            <a:rPr lang="en-AU" sz="2800" i="1" dirty="0" smtClean="0">
                              <a:solidFill>
                                <a:schemeClr val="tx1"/>
                              </a:solidFill>
                              <a:latin typeface="Cambria Math" panose="02040503050406030204" pitchFamily="18" charset="0"/>
                            </a:rPr>
                          </m:ctrlPr>
                        </m:sSupPr>
                        <m:e>
                          <m:r>
                            <a:rPr lang="en-AU" sz="2800" b="0" i="1" dirty="0" smtClean="0">
                              <a:solidFill>
                                <a:schemeClr val="tx1"/>
                              </a:solidFill>
                              <a:latin typeface="Cambria Math" panose="02040503050406030204" pitchFamily="18" charset="0"/>
                            </a:rPr>
                            <m:t>𝑧</m:t>
                          </m:r>
                          <m:r>
                            <a:rPr lang="en-AU" sz="2800" b="0" i="1" dirty="0" smtClean="0">
                              <a:solidFill>
                                <a:schemeClr val="tx1"/>
                              </a:solidFill>
                              <a:latin typeface="Cambria Math" panose="02040503050406030204" pitchFamily="18" charset="0"/>
                            </a:rPr>
                            <m:t>= </m:t>
                          </m:r>
                          <m:r>
                            <a:rPr lang="en-AU" sz="2800" b="0" i="1" dirty="0" smtClean="0">
                              <a:solidFill>
                                <a:schemeClr val="tx1"/>
                              </a:solidFill>
                              <a:latin typeface="Cambria Math" panose="02040503050406030204" pitchFamily="18" charset="0"/>
                            </a:rPr>
                            <m:t>𝑤</m:t>
                          </m:r>
                        </m:e>
                        <m:sup>
                          <m:r>
                            <a:rPr lang="en-AU" sz="2800" b="0" i="1" dirty="0" smtClean="0">
                              <a:solidFill>
                                <a:schemeClr val="tx1"/>
                              </a:solidFill>
                              <a:latin typeface="Cambria Math" panose="02040503050406030204" pitchFamily="18" charset="0"/>
                            </a:rPr>
                            <m:t>𝑇</m:t>
                          </m:r>
                        </m:sup>
                      </m:sSup>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𝑥</m:t>
                          </m:r>
                        </m:e>
                        <m:sub>
                          <m:r>
                            <a:rPr lang="en-AU" sz="2800" b="0" i="1" dirty="0" smtClean="0">
                              <a:solidFill>
                                <a:schemeClr val="tx1"/>
                              </a:solidFill>
                              <a:latin typeface="Cambria Math" panose="02040503050406030204" pitchFamily="18" charset="0"/>
                            </a:rPr>
                            <m:t>1</m:t>
                          </m:r>
                        </m:sub>
                      </m:sSub>
                      <m:r>
                        <a:rPr lang="en-AU" sz="2800" b="0" i="1" dirty="0" smtClean="0">
                          <a:solidFill>
                            <a:schemeClr val="tx1"/>
                          </a:solidFill>
                          <a:latin typeface="Cambria Math" panose="02040503050406030204" pitchFamily="18" charset="0"/>
                        </a:rPr>
                        <m:t>+</m:t>
                      </m:r>
                      <m:r>
                        <a:rPr lang="en-AU" sz="2800" b="0" i="1" dirty="0" smtClean="0">
                          <a:solidFill>
                            <a:schemeClr val="tx1"/>
                          </a:solidFill>
                          <a:latin typeface="Cambria Math" panose="02040503050406030204" pitchFamily="18" charset="0"/>
                        </a:rPr>
                        <m:t>𝑏</m:t>
                      </m:r>
                    </m:oMath>
                  </m:oMathPara>
                </a14:m>
                <a:endParaRPr lang="ar-AE" sz="2800" dirty="0">
                  <a:solidFill>
                    <a:schemeClr val="tx1"/>
                  </a:solidFill>
                </a:endParaRPr>
              </a:p>
            </p:txBody>
          </p:sp>
        </mc:Choice>
        <mc:Fallback xmlns="">
          <p:sp>
            <p:nvSpPr>
              <p:cNvPr id="12" name="Google Shape;369;p41">
                <a:extLst>
                  <a:ext uri="{FF2B5EF4-FFF2-40B4-BE49-F238E27FC236}">
                    <a16:creationId xmlns:a16="http://schemas.microsoft.com/office/drawing/2014/main" id="{12E970E2-823A-5340-A8A0-2DC49A0F0CF1}"/>
                  </a:ext>
                </a:extLst>
              </p:cNvPr>
              <p:cNvSpPr txBox="1">
                <a:spLocks noRot="1" noChangeAspect="1" noMove="1" noResize="1" noEditPoints="1" noAdjustHandles="1" noChangeArrowheads="1" noChangeShapeType="1" noTextEdit="1"/>
              </p:cNvSpPr>
              <p:nvPr/>
            </p:nvSpPr>
            <p:spPr>
              <a:xfrm>
                <a:off x="2309878" y="1982411"/>
                <a:ext cx="2343057" cy="644547"/>
              </a:xfrm>
              <a:prstGeom prst="rect">
                <a:avLst/>
              </a:prstGeom>
              <a:blipFill>
                <a:blip r:embed="rId2"/>
                <a:stretch>
                  <a:fillRect l="-1081" t="-11765" r="-7027" b="-3922"/>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A22AE32-89BD-B949-BF31-0A469DCDB821}"/>
              </a:ext>
            </a:extLst>
          </p:cNvPr>
          <p:cNvCxnSpPr>
            <a:cxnSpLocks/>
          </p:cNvCxnSpPr>
          <p:nvPr/>
        </p:nvCxnSpPr>
        <p:spPr>
          <a:xfrm>
            <a:off x="1136409" y="2926041"/>
            <a:ext cx="50762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Google Shape;369;p41">
                <a:extLst>
                  <a:ext uri="{FF2B5EF4-FFF2-40B4-BE49-F238E27FC236}">
                    <a16:creationId xmlns:a16="http://schemas.microsoft.com/office/drawing/2014/main" id="{128FE672-D39F-9040-B686-2259FE3E833D}"/>
                  </a:ext>
                </a:extLst>
              </p:cNvPr>
              <p:cNvSpPr txBox="1"/>
              <p:nvPr/>
            </p:nvSpPr>
            <p:spPr>
              <a:xfrm>
                <a:off x="360640" y="2453018"/>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5" name="Google Shape;369;p41">
                <a:extLst>
                  <a:ext uri="{FF2B5EF4-FFF2-40B4-BE49-F238E27FC236}">
                    <a16:creationId xmlns:a16="http://schemas.microsoft.com/office/drawing/2014/main" id="{128FE672-D39F-9040-B686-2259FE3E833D}"/>
                  </a:ext>
                </a:extLst>
              </p:cNvPr>
              <p:cNvSpPr txBox="1">
                <a:spLocks noRot="1" noChangeAspect="1" noMove="1" noResize="1" noEditPoints="1" noAdjustHandles="1" noChangeArrowheads="1" noChangeShapeType="1" noTextEdit="1"/>
              </p:cNvSpPr>
              <p:nvPr/>
            </p:nvSpPr>
            <p:spPr>
              <a:xfrm>
                <a:off x="360640" y="2453018"/>
                <a:ext cx="643415" cy="644547"/>
              </a:xfrm>
              <a:prstGeom prst="rect">
                <a:avLst/>
              </a:prstGeom>
              <a:blipFill>
                <a:blip r:embed="rId3"/>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369;p41">
                <a:extLst>
                  <a:ext uri="{FF2B5EF4-FFF2-40B4-BE49-F238E27FC236}">
                    <a16:creationId xmlns:a16="http://schemas.microsoft.com/office/drawing/2014/main" id="{6D497CBB-C852-8B4E-BB0D-D3E94870D02B}"/>
                  </a:ext>
                </a:extLst>
              </p:cNvPr>
              <p:cNvSpPr txBox="1"/>
              <p:nvPr/>
            </p:nvSpPr>
            <p:spPr>
              <a:xfrm>
                <a:off x="4750770" y="2018175"/>
                <a:ext cx="2343057"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r>
                        <a:rPr lang="en-AU" sz="2800" b="0" i="1" smtClean="0">
                          <a:solidFill>
                            <a:schemeClr val="tx1"/>
                          </a:solidFill>
                          <a:latin typeface="Cambria Math" panose="02040503050406030204" pitchFamily="18" charset="0"/>
                        </a:rPr>
                        <m:t>𝑎</m:t>
                      </m:r>
                      <m:r>
                        <a:rPr lang="en-AU" sz="2800" b="0" i="1" smtClean="0">
                          <a:solidFill>
                            <a:schemeClr val="tx1"/>
                          </a:solidFill>
                          <a:latin typeface="Cambria Math" panose="02040503050406030204" pitchFamily="18" charset="0"/>
                        </a:rPr>
                        <m:t>=</m:t>
                      </m:r>
                      <m:r>
                        <a:rPr lang="en-AU" sz="2800" b="0" i="1" smtClean="0">
                          <a:solidFill>
                            <a:schemeClr val="tx1"/>
                          </a:solidFill>
                          <a:latin typeface="Cambria Math" panose="02040503050406030204" pitchFamily="18" charset="0"/>
                        </a:rPr>
                        <m:t>𝑓</m:t>
                      </m:r>
                      <m:r>
                        <a:rPr lang="en-AU" sz="2800" b="0" i="1" smtClean="0">
                          <a:solidFill>
                            <a:schemeClr val="tx1"/>
                          </a:solidFill>
                          <a:latin typeface="Cambria Math" panose="02040503050406030204" pitchFamily="18" charset="0"/>
                        </a:rPr>
                        <m:t>(</m:t>
                      </m:r>
                      <m:r>
                        <a:rPr lang="en-AU" sz="2800" b="0" i="1" smtClean="0">
                          <a:solidFill>
                            <a:schemeClr val="tx1"/>
                          </a:solidFill>
                          <a:latin typeface="Cambria Math" panose="02040503050406030204" pitchFamily="18" charset="0"/>
                        </a:rPr>
                        <m:t>𝑧</m:t>
                      </m:r>
                      <m:r>
                        <a:rPr lang="en-AU" sz="2800" b="0" i="1" smtClean="0">
                          <a:solidFill>
                            <a:schemeClr val="tx1"/>
                          </a:solidFill>
                          <a:latin typeface="Cambria Math" panose="02040503050406030204" pitchFamily="18" charset="0"/>
                        </a:rPr>
                        <m:t>)</m:t>
                      </m:r>
                    </m:oMath>
                  </m:oMathPara>
                </a14:m>
                <a:endParaRPr lang="ar-AE" sz="2800" dirty="0">
                  <a:solidFill>
                    <a:schemeClr val="tx1"/>
                  </a:solidFill>
                </a:endParaRPr>
              </a:p>
            </p:txBody>
          </p:sp>
        </mc:Choice>
        <mc:Fallback xmlns="">
          <p:sp>
            <p:nvSpPr>
              <p:cNvPr id="16" name="Google Shape;369;p41">
                <a:extLst>
                  <a:ext uri="{FF2B5EF4-FFF2-40B4-BE49-F238E27FC236}">
                    <a16:creationId xmlns:a16="http://schemas.microsoft.com/office/drawing/2014/main" id="{6D497CBB-C852-8B4E-BB0D-D3E94870D02B}"/>
                  </a:ext>
                </a:extLst>
              </p:cNvPr>
              <p:cNvSpPr txBox="1">
                <a:spLocks noRot="1" noChangeAspect="1" noMove="1" noResize="1" noEditPoints="1" noAdjustHandles="1" noChangeArrowheads="1" noChangeShapeType="1" noTextEdit="1"/>
              </p:cNvSpPr>
              <p:nvPr/>
            </p:nvSpPr>
            <p:spPr>
              <a:xfrm>
                <a:off x="4750770" y="2018175"/>
                <a:ext cx="2343057" cy="644547"/>
              </a:xfrm>
              <a:prstGeom prst="rect">
                <a:avLst/>
              </a:prstGeom>
              <a:blipFill>
                <a:blip r:embed="rId4"/>
                <a:stretch>
                  <a:fillRect t="-9615" b="-3846"/>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E9516DB-58B9-D144-81FB-90C8CFDC9FF6}"/>
              </a:ext>
            </a:extLst>
          </p:cNvPr>
          <p:cNvCxnSpPr>
            <a:cxnSpLocks/>
          </p:cNvCxnSpPr>
          <p:nvPr/>
        </p:nvCxnSpPr>
        <p:spPr>
          <a:xfrm>
            <a:off x="7705821" y="2780198"/>
            <a:ext cx="5503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Google Shape;369;p41">
                <a:extLst>
                  <a:ext uri="{FF2B5EF4-FFF2-40B4-BE49-F238E27FC236}">
                    <a16:creationId xmlns:a16="http://schemas.microsoft.com/office/drawing/2014/main" id="{B1A19820-2F36-6C43-B6B6-57EADBC70ECE}"/>
                  </a:ext>
                </a:extLst>
              </p:cNvPr>
              <p:cNvSpPr txBox="1"/>
              <p:nvPr/>
            </p:nvSpPr>
            <p:spPr>
              <a:xfrm>
                <a:off x="8325934" y="2388978"/>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AU" sz="3600" b="0" i="1" dirty="0" smtClean="0">
                          <a:solidFill>
                            <a:schemeClr val="tx1"/>
                          </a:solidFill>
                          <a:latin typeface="Cambria Math" panose="02040503050406030204" pitchFamily="18" charset="0"/>
                        </a:rPr>
                        <m:t>𝑎</m:t>
                      </m:r>
                    </m:oMath>
                  </m:oMathPara>
                </a14:m>
                <a:endParaRPr lang="ar-AE" sz="3600" dirty="0">
                  <a:solidFill>
                    <a:schemeClr val="tx1"/>
                  </a:solidFill>
                </a:endParaRPr>
              </a:p>
            </p:txBody>
          </p:sp>
        </mc:Choice>
        <mc:Fallback xmlns="">
          <p:sp>
            <p:nvSpPr>
              <p:cNvPr id="21" name="Google Shape;369;p41">
                <a:extLst>
                  <a:ext uri="{FF2B5EF4-FFF2-40B4-BE49-F238E27FC236}">
                    <a16:creationId xmlns:a16="http://schemas.microsoft.com/office/drawing/2014/main" id="{B1A19820-2F36-6C43-B6B6-57EADBC70ECE}"/>
                  </a:ext>
                </a:extLst>
              </p:cNvPr>
              <p:cNvSpPr txBox="1">
                <a:spLocks noRot="1" noChangeAspect="1" noMove="1" noResize="1" noEditPoints="1" noAdjustHandles="1" noChangeArrowheads="1" noChangeShapeType="1" noTextEdit="1"/>
              </p:cNvSpPr>
              <p:nvPr/>
            </p:nvSpPr>
            <p:spPr>
              <a:xfrm>
                <a:off x="8325934" y="2388978"/>
                <a:ext cx="643415" cy="644547"/>
              </a:xfrm>
              <a:prstGeom prst="rect">
                <a:avLst/>
              </a:prstGeom>
              <a:blipFill>
                <a:blip r:embed="rId5"/>
                <a:stretch>
                  <a:fillRect t="-13462" r="-31373" b="-32692"/>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37A1B7C4-66CD-A24F-AF28-5A530639864D}"/>
              </a:ext>
            </a:extLst>
          </p:cNvPr>
          <p:cNvSpPr txBox="1"/>
          <p:nvPr/>
        </p:nvSpPr>
        <p:spPr>
          <a:xfrm>
            <a:off x="2871560" y="2662722"/>
            <a:ext cx="111339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Adding function</a:t>
            </a:r>
          </a:p>
        </p:txBody>
      </p:sp>
      <p:sp>
        <p:nvSpPr>
          <p:cNvPr id="18" name="TextBox 17">
            <a:extLst>
              <a:ext uri="{FF2B5EF4-FFF2-40B4-BE49-F238E27FC236}">
                <a16:creationId xmlns:a16="http://schemas.microsoft.com/office/drawing/2014/main" id="{3BAED56C-C38C-FE41-AA11-471C4A647406}"/>
              </a:ext>
            </a:extLst>
          </p:cNvPr>
          <p:cNvSpPr txBox="1"/>
          <p:nvPr/>
        </p:nvSpPr>
        <p:spPr>
          <a:xfrm>
            <a:off x="5015477" y="2626958"/>
            <a:ext cx="1972540"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Non-linear activation function</a:t>
            </a:r>
          </a:p>
        </p:txBody>
      </p:sp>
      <p:sp>
        <p:nvSpPr>
          <p:cNvPr id="19" name="TextBox 18">
            <a:extLst>
              <a:ext uri="{FF2B5EF4-FFF2-40B4-BE49-F238E27FC236}">
                <a16:creationId xmlns:a16="http://schemas.microsoft.com/office/drawing/2014/main" id="{DF73B2FD-C002-AC42-82B1-8B195989D476}"/>
              </a:ext>
            </a:extLst>
          </p:cNvPr>
          <p:cNvSpPr txBox="1"/>
          <p:nvPr/>
        </p:nvSpPr>
        <p:spPr>
          <a:xfrm>
            <a:off x="3342121" y="5393731"/>
            <a:ext cx="2659626" cy="461665"/>
          </a:xfrm>
          <a:prstGeom prst="rect">
            <a:avLst/>
          </a:prstGeom>
          <a:solidFill>
            <a:schemeClr val="accent1">
              <a:lumMod val="20000"/>
              <a:lumOff val="80000"/>
            </a:schemeClr>
          </a:solidFill>
          <a:ln>
            <a:solidFill>
              <a:schemeClr val="tx1"/>
            </a:solidFill>
          </a:ln>
        </p:spPr>
        <p:txBody>
          <a:bodyPr wrap="square" rtlCol="0">
            <a:spAutoFit/>
          </a:bodyPr>
          <a:lstStyle>
            <a:defPPr>
              <a:defRPr lang="en-US"/>
            </a:defPPr>
            <a:lvl2pPr lvl="1" algn="ctr">
              <a:defRPr sz="2000" b="1">
                <a:solidFill>
                  <a:srgbClr val="FF0000"/>
                </a:solidFill>
              </a:defRPr>
            </a:lvl2pPr>
          </a:lstStyle>
          <a:p>
            <a:pPr algn="ctr"/>
            <a:r>
              <a:rPr lang="en-AU" sz="2400" b="1" dirty="0"/>
              <a:t>Why transpose W?</a:t>
            </a:r>
          </a:p>
        </p:txBody>
      </p:sp>
    </p:spTree>
    <p:extLst>
      <p:ext uri="{BB962C8B-B14F-4D97-AF65-F5344CB8AC3E}">
        <p14:creationId xmlns:p14="http://schemas.microsoft.com/office/powerpoint/2010/main" val="411274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Why transpose W?</a:t>
            </a:r>
            <a:endParaRPr lang="en-US" dirty="0"/>
          </a:p>
        </p:txBody>
      </p:sp>
      <mc:AlternateContent xmlns:mc="http://schemas.openxmlformats.org/markup-compatibility/2006" xmlns:a14="http://schemas.microsoft.com/office/drawing/2010/main">
        <mc:Choice Requires="a14">
          <p:sp>
            <p:nvSpPr>
              <p:cNvPr id="22" name="Google Shape;354;p40">
                <a:extLst>
                  <a:ext uri="{FF2B5EF4-FFF2-40B4-BE49-F238E27FC236}">
                    <a16:creationId xmlns:a16="http://schemas.microsoft.com/office/drawing/2014/main" id="{82099FF2-9943-C54E-9E31-319729B6C7CC}"/>
                  </a:ext>
                </a:extLst>
              </p:cNvPr>
              <p:cNvSpPr txBox="1">
                <a:spLocks/>
              </p:cNvSpPr>
              <p:nvPr/>
            </p:nvSpPr>
            <p:spPr>
              <a:xfrm>
                <a:off x="507942" y="1117601"/>
                <a:ext cx="8128116" cy="209181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b="1" dirty="0">
                    <a:solidFill>
                      <a:srgbClr val="FF0000"/>
                    </a:solidFill>
                    <a:sym typeface="Arial"/>
                  </a:rPr>
                  <a:t>Recall: ‘w’ </a:t>
                </a:r>
                <a:r>
                  <a:rPr lang="en-AU" sz="2000" dirty="0">
                    <a:solidFill>
                      <a:schemeClr val="dk1"/>
                    </a:solidFill>
                    <a:sym typeface="Arial"/>
                  </a:rPr>
                  <a:t>is our matrix of weights that we will apply to each of our input data points.</a:t>
                </a:r>
              </a:p>
              <a:p>
                <a:pPr algn="ctr">
                  <a:lnSpc>
                    <a:spcPct val="122222"/>
                  </a:lnSpc>
                  <a:spcAft>
                    <a:spcPts val="0"/>
                  </a:spcAft>
                  <a:buClr>
                    <a:schemeClr val="dk1"/>
                  </a:buClr>
                  <a:buSzPts val="1800"/>
                </a:pPr>
                <a:r>
                  <a:rPr lang="en-AU" sz="2000" i="1" dirty="0">
                    <a:solidFill>
                      <a:schemeClr val="dk1"/>
                    </a:solidFill>
                    <a:sym typeface="Arial"/>
                  </a:rPr>
                  <a:t>w will therefore have a weight per variable</a:t>
                </a:r>
                <a:br>
                  <a:rPr lang="en-AU" sz="2000" dirty="0">
                    <a:solidFill>
                      <a:schemeClr val="dk1"/>
                    </a:solidFill>
                    <a:sym typeface="Arial"/>
                  </a:rPr>
                </a:br>
                <a:endParaRPr lang="en-AU" sz="2000" dirty="0">
                  <a:solidFill>
                    <a:schemeClr val="dk1"/>
                  </a:solidFill>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t>We have </a:t>
                </a:r>
                <a14:m>
                  <m:oMath xmlns:m="http://schemas.openxmlformats.org/officeDocument/2006/math">
                    <m:r>
                      <a:rPr lang="en-AU" sz="2200" i="1">
                        <a:latin typeface="Cambria Math" panose="02040503050406030204" pitchFamily="18" charset="0"/>
                      </a:rPr>
                      <m:t>𝑤</m:t>
                    </m:r>
                    <m:r>
                      <a:rPr lang="en-AU" sz="2200" i="1">
                        <a:latin typeface="Cambria Math" panose="02040503050406030204" pitchFamily="18" charset="0"/>
                      </a:rPr>
                      <m:t> ∈ </m:t>
                    </m:r>
                    <m:sSup>
                      <m:sSupPr>
                        <m:ctrlPr>
                          <a:rPr lang="en-AU" sz="2200" i="1">
                            <a:latin typeface="Cambria Math" panose="02040503050406030204" pitchFamily="18" charset="0"/>
                          </a:rPr>
                        </m:ctrlPr>
                      </m:sSupPr>
                      <m:e>
                        <m:r>
                          <a:rPr lang="en-AU" sz="2200" i="1">
                            <a:latin typeface="Cambria Math" panose="02040503050406030204" pitchFamily="18" charset="0"/>
                          </a:rPr>
                          <m:t>ℝ</m:t>
                        </m:r>
                      </m:e>
                      <m:sup>
                        <m:sSub>
                          <m:sSubPr>
                            <m:ctrlPr>
                              <a:rPr lang="en-AU" sz="2200" i="1">
                                <a:latin typeface="Cambria Math" panose="02040503050406030204" pitchFamily="18" charset="0"/>
                              </a:rPr>
                            </m:ctrlPr>
                          </m:sSubPr>
                          <m:e>
                            <m:r>
                              <a:rPr lang="en-AU" sz="2200" i="1">
                                <a:latin typeface="Cambria Math" panose="02040503050406030204" pitchFamily="18" charset="0"/>
                              </a:rPr>
                              <m:t>𝑛</m:t>
                            </m:r>
                          </m:e>
                          <m:sub>
                            <m:r>
                              <a:rPr lang="en-AU" sz="2200" i="1">
                                <a:latin typeface="Cambria Math" panose="02040503050406030204" pitchFamily="18" charset="0"/>
                              </a:rPr>
                              <m:t>𝑥</m:t>
                            </m:r>
                          </m:sub>
                        </m:sSub>
                        <m:r>
                          <a:rPr lang="en-AU" sz="2200" i="1">
                            <a:latin typeface="Cambria Math" panose="02040503050406030204" pitchFamily="18" charset="0"/>
                          </a:rPr>
                          <m:t> </m:t>
                        </m:r>
                      </m:sup>
                    </m:sSup>
                  </m:oMath>
                </a14:m>
                <a:r>
                  <a:rPr lang="en-AU" sz="2000" dirty="0">
                    <a:solidFill>
                      <a:schemeClr val="dk1"/>
                    </a:solidFill>
                    <a:sym typeface="Arial"/>
                  </a:rPr>
                  <a:t>where </a:t>
                </a:r>
                <a14:m>
                  <m:oMath xmlns:m="http://schemas.openxmlformats.org/officeDocument/2006/math">
                    <m:sSub>
                      <m:sSubPr>
                        <m:ctrlPr>
                          <a:rPr lang="en-AU" sz="2000" i="1" smtClean="0">
                            <a:latin typeface="Cambria Math" panose="02040503050406030204" pitchFamily="18" charset="0"/>
                          </a:rPr>
                        </m:ctrlPr>
                      </m:sSubPr>
                      <m:e>
                        <m:r>
                          <a:rPr lang="en-AU" sz="2000" b="0" i="1" smtClean="0">
                            <a:latin typeface="Cambria Math" panose="02040503050406030204" pitchFamily="18" charset="0"/>
                          </a:rPr>
                          <m:t>𝑛</m:t>
                        </m:r>
                      </m:e>
                      <m:sub>
                        <m:r>
                          <a:rPr lang="en-AU" sz="2000" b="0" i="1" smtClean="0">
                            <a:latin typeface="Cambria Math" panose="02040503050406030204" pitchFamily="18" charset="0"/>
                          </a:rPr>
                          <m:t>𝑥</m:t>
                        </m:r>
                      </m:sub>
                    </m:sSub>
                    <m:r>
                      <a:rPr lang="en-AU" sz="2000" i="1">
                        <a:latin typeface="Cambria Math" panose="02040503050406030204" pitchFamily="18" charset="0"/>
                      </a:rPr>
                      <m:t> </m:t>
                    </m:r>
                  </m:oMath>
                </a14:m>
                <a:r>
                  <a:rPr lang="en-AU" sz="2000" dirty="0">
                    <a:solidFill>
                      <a:schemeClr val="dk1"/>
                    </a:solidFill>
                    <a:sym typeface="Arial"/>
                  </a:rPr>
                  <a:t> is the number of features of x	</a:t>
                </a:r>
              </a:p>
            </p:txBody>
          </p:sp>
        </mc:Choice>
        <mc:Fallback xmlns="">
          <p:sp>
            <p:nvSpPr>
              <p:cNvPr id="22" name="Google Shape;354;p40">
                <a:extLst>
                  <a:ext uri="{FF2B5EF4-FFF2-40B4-BE49-F238E27FC236}">
                    <a16:creationId xmlns:a16="http://schemas.microsoft.com/office/drawing/2014/main" id="{82099FF2-9943-C54E-9E31-319729B6C7CC}"/>
                  </a:ext>
                </a:extLst>
              </p:cNvPr>
              <p:cNvSpPr txBox="1">
                <a:spLocks noRot="1" noChangeAspect="1" noMove="1" noResize="1" noEditPoints="1" noAdjustHandles="1" noChangeArrowheads="1" noChangeShapeType="1" noTextEdit="1"/>
              </p:cNvSpPr>
              <p:nvPr/>
            </p:nvSpPr>
            <p:spPr>
              <a:xfrm>
                <a:off x="507942" y="1117601"/>
                <a:ext cx="8128116" cy="2091813"/>
              </a:xfrm>
              <a:prstGeom prst="rect">
                <a:avLst/>
              </a:prstGeom>
              <a:blipFill>
                <a:blip r:embed="rId2"/>
                <a:stretch>
                  <a:fillRect l="-1560" t="-1807"/>
                </a:stretch>
              </a:blipFill>
              <a:ln>
                <a:noFill/>
              </a:ln>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567EFD40-8B80-F045-B6DB-7B44AFA4ED2C}"/>
              </a:ext>
            </a:extLst>
          </p:cNvPr>
          <p:cNvGraphicFramePr>
            <a:graphicFrameLocks noGrp="1"/>
          </p:cNvGraphicFramePr>
          <p:nvPr>
            <p:extLst>
              <p:ext uri="{D42A27DB-BD31-4B8C-83A1-F6EECF244321}">
                <p14:modId xmlns:p14="http://schemas.microsoft.com/office/powerpoint/2010/main" val="199012752"/>
              </p:ext>
            </p:extLst>
          </p:nvPr>
        </p:nvGraphicFramePr>
        <p:xfrm>
          <a:off x="2647338"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1359721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2321352"/>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647777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742834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812268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910496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5759965"/>
                  </a:ext>
                </a:extLst>
              </a:tr>
            </a:tbl>
          </a:graphicData>
        </a:graphic>
      </p:graphicFrame>
      <p:sp>
        <p:nvSpPr>
          <p:cNvPr id="23" name="Google Shape;354;p40">
            <a:extLst>
              <a:ext uri="{FF2B5EF4-FFF2-40B4-BE49-F238E27FC236}">
                <a16:creationId xmlns:a16="http://schemas.microsoft.com/office/drawing/2014/main" id="{A6FB34AE-FCC3-8F43-BB81-DE74A1C92FA7}"/>
              </a:ext>
            </a:extLst>
          </p:cNvPr>
          <p:cNvSpPr txBox="1">
            <a:spLocks/>
          </p:cNvSpPr>
          <p:nvPr/>
        </p:nvSpPr>
        <p:spPr>
          <a:xfrm>
            <a:off x="370291" y="4074978"/>
            <a:ext cx="1822304" cy="1146606"/>
          </a:xfrm>
          <a:prstGeom prst="rect">
            <a:avLst/>
          </a:prstGeom>
          <a:solidFill>
            <a:schemeClr val="accent1">
              <a:lumMod val="20000"/>
              <a:lumOff val="80000"/>
            </a:schemeClr>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Consider 1 training example of 10 features</a:t>
            </a:r>
          </a:p>
        </p:txBody>
      </p:sp>
      <mc:AlternateContent xmlns:mc="http://schemas.openxmlformats.org/markup-compatibility/2006" xmlns:a14="http://schemas.microsoft.com/office/drawing/2010/main">
        <mc:Choice Requires="a14">
          <p:sp>
            <p:nvSpPr>
              <p:cNvPr id="24" name="Google Shape;369;p41">
                <a:extLst>
                  <a:ext uri="{FF2B5EF4-FFF2-40B4-BE49-F238E27FC236}">
                    <a16:creationId xmlns:a16="http://schemas.microsoft.com/office/drawing/2014/main" id="{7F944C1A-E4CC-A340-B341-21392BBD6A4F}"/>
                  </a:ext>
                </a:extLst>
              </p:cNvPr>
              <p:cNvSpPr txBox="1"/>
              <p:nvPr/>
            </p:nvSpPr>
            <p:spPr>
              <a:xfrm>
                <a:off x="2645850" y="6032254"/>
                <a:ext cx="473436"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𝑥</m:t>
                          </m:r>
                        </m:e>
                        <m:sub>
                          <m:r>
                            <a:rPr lang="en-AU" sz="2800" b="0" i="1" dirty="0" smtClean="0">
                              <a:solidFill>
                                <a:schemeClr val="tx1"/>
                              </a:solidFill>
                              <a:latin typeface="Cambria Math" panose="02040503050406030204" pitchFamily="18" charset="0"/>
                            </a:rPr>
                            <m:t>1</m:t>
                          </m:r>
                        </m:sub>
                      </m:sSub>
                    </m:oMath>
                  </m:oMathPara>
                </a14:m>
                <a:endParaRPr lang="ar-AE" sz="2800" dirty="0">
                  <a:solidFill>
                    <a:schemeClr val="tx1"/>
                  </a:solidFill>
                </a:endParaRPr>
              </a:p>
            </p:txBody>
          </p:sp>
        </mc:Choice>
        <mc:Fallback xmlns="">
          <p:sp>
            <p:nvSpPr>
              <p:cNvPr id="24" name="Google Shape;369;p41">
                <a:extLst>
                  <a:ext uri="{FF2B5EF4-FFF2-40B4-BE49-F238E27FC236}">
                    <a16:creationId xmlns:a16="http://schemas.microsoft.com/office/drawing/2014/main" id="{7F944C1A-E4CC-A340-B341-21392BBD6A4F}"/>
                  </a:ext>
                </a:extLst>
              </p:cNvPr>
              <p:cNvSpPr txBox="1">
                <a:spLocks noRot="1" noChangeAspect="1" noMove="1" noResize="1" noEditPoints="1" noAdjustHandles="1" noChangeArrowheads="1" noChangeShapeType="1" noTextEdit="1"/>
              </p:cNvSpPr>
              <p:nvPr/>
            </p:nvSpPr>
            <p:spPr>
              <a:xfrm>
                <a:off x="2645850" y="6032254"/>
                <a:ext cx="473436" cy="644547"/>
              </a:xfrm>
              <a:prstGeom prst="rect">
                <a:avLst/>
              </a:prstGeom>
              <a:blipFill>
                <a:blip r:embed="rId3"/>
                <a:stretch>
                  <a:fillRect l="-10256" t="-9615" r="-38462" b="-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B95DE293-4D5B-4249-BDF0-D380E5AAD95C}"/>
                  </a:ext>
                </a:extLst>
              </p:cNvPr>
              <p:cNvGraphicFramePr>
                <a:graphicFrameLocks noGrp="1"/>
              </p:cNvGraphicFramePr>
              <p:nvPr>
                <p:extLst>
                  <p:ext uri="{D42A27DB-BD31-4B8C-83A1-F6EECF244321}">
                    <p14:modId xmlns:p14="http://schemas.microsoft.com/office/powerpoint/2010/main" val="179440507"/>
                  </p:ext>
                </p:extLst>
              </p:nvPr>
            </p:nvGraphicFramePr>
            <p:xfrm>
              <a:off x="4100052"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135972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423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4647777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1742834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5</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7812268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6</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3910496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95759965"/>
                      </a:ext>
                    </a:extLst>
                  </a:tr>
                </a:tbl>
              </a:graphicData>
            </a:graphic>
          </p:graphicFrame>
        </mc:Choice>
        <mc:Fallback xmlns="">
          <p:graphicFrame>
            <p:nvGraphicFramePr>
              <p:cNvPr id="25" name="Table 24">
                <a:extLst>
                  <a:ext uri="{FF2B5EF4-FFF2-40B4-BE49-F238E27FC236}">
                    <a16:creationId xmlns:a16="http://schemas.microsoft.com/office/drawing/2014/main" id="{B95DE293-4D5B-4249-BDF0-D380E5AAD95C}"/>
                  </a:ext>
                </a:extLst>
              </p:cNvPr>
              <p:cNvGraphicFramePr>
                <a:graphicFrameLocks noGrp="1"/>
              </p:cNvGraphicFramePr>
              <p:nvPr>
                <p:extLst>
                  <p:ext uri="{D42A27DB-BD31-4B8C-83A1-F6EECF244321}">
                    <p14:modId xmlns:p14="http://schemas.microsoft.com/office/powerpoint/2010/main" val="179440507"/>
                  </p:ext>
                </p:extLst>
              </p:nvPr>
            </p:nvGraphicFramePr>
            <p:xfrm>
              <a:off x="4100052"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448" r="-2632" b="-620690"/>
                          </a:stretch>
                        </a:blipFill>
                      </a:tcPr>
                    </a:tc>
                    <a:extLst>
                      <a:ext uri="{0D108BD9-81ED-4DB2-BD59-A6C34878D82A}">
                        <a16:rowId xmlns:a16="http://schemas.microsoft.com/office/drawing/2014/main" val="181359721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0000" r="-2632" b="-500000"/>
                          </a:stretch>
                        </a:blipFill>
                      </a:tcPr>
                    </a:tc>
                    <a:extLst>
                      <a:ext uri="{0D108BD9-81ED-4DB2-BD59-A6C34878D82A}">
                        <a16:rowId xmlns:a16="http://schemas.microsoft.com/office/drawing/2014/main" val="1742321352"/>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06897" r="-2632" b="-417241"/>
                          </a:stretch>
                        </a:blipFill>
                      </a:tcPr>
                    </a:tc>
                    <a:extLst>
                      <a:ext uri="{0D108BD9-81ED-4DB2-BD59-A6C34878D82A}">
                        <a16:rowId xmlns:a16="http://schemas.microsoft.com/office/drawing/2014/main" val="64647777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06897" r="-2632" b="-317241"/>
                          </a:stretch>
                        </a:blipFill>
                      </a:tcPr>
                    </a:tc>
                    <a:extLst>
                      <a:ext uri="{0D108BD9-81ED-4DB2-BD59-A6C34878D82A}">
                        <a16:rowId xmlns:a16="http://schemas.microsoft.com/office/drawing/2014/main" val="261742834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06897" r="-2632" b="-217241"/>
                          </a:stretch>
                        </a:blipFill>
                      </a:tcPr>
                    </a:tc>
                    <a:extLst>
                      <a:ext uri="{0D108BD9-81ED-4DB2-BD59-A6C34878D82A}">
                        <a16:rowId xmlns:a16="http://schemas.microsoft.com/office/drawing/2014/main" val="287812268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90000" r="-2632" b="-110000"/>
                          </a:stretch>
                        </a:blipFill>
                      </a:tcPr>
                    </a:tc>
                    <a:extLst>
                      <a:ext uri="{0D108BD9-81ED-4DB2-BD59-A6C34878D82A}">
                        <a16:rowId xmlns:a16="http://schemas.microsoft.com/office/drawing/2014/main" val="43910496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610345" r="-2632" b="-13793"/>
                          </a:stretch>
                        </a:blipFill>
                      </a:tcPr>
                    </a:tc>
                    <a:extLst>
                      <a:ext uri="{0D108BD9-81ED-4DB2-BD59-A6C34878D82A}">
                        <a16:rowId xmlns:a16="http://schemas.microsoft.com/office/drawing/2014/main" val="3195759965"/>
                      </a:ext>
                    </a:extLst>
                  </a:tr>
                </a:tbl>
              </a:graphicData>
            </a:graphic>
          </p:graphicFrame>
        </mc:Fallback>
      </mc:AlternateContent>
      <mc:AlternateContent xmlns:mc="http://schemas.openxmlformats.org/markup-compatibility/2006" xmlns:a14="http://schemas.microsoft.com/office/drawing/2010/main">
        <mc:Choice Requires="a14">
          <p:sp>
            <p:nvSpPr>
              <p:cNvPr id="26" name="Google Shape;369;p41">
                <a:extLst>
                  <a:ext uri="{FF2B5EF4-FFF2-40B4-BE49-F238E27FC236}">
                    <a16:creationId xmlns:a16="http://schemas.microsoft.com/office/drawing/2014/main" id="{774EDECD-D3B3-EF45-AC95-18BF010EC021}"/>
                  </a:ext>
                </a:extLst>
              </p:cNvPr>
              <p:cNvSpPr txBox="1"/>
              <p:nvPr/>
            </p:nvSpPr>
            <p:spPr>
              <a:xfrm>
                <a:off x="4178710" y="6067649"/>
                <a:ext cx="473436"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𝑤</m:t>
                          </m:r>
                        </m:e>
                        <m:sub>
                          <m:r>
                            <a:rPr lang="en-AU" sz="2800" b="0" i="1" dirty="0" smtClean="0">
                              <a:solidFill>
                                <a:schemeClr val="tx1"/>
                              </a:solidFill>
                              <a:latin typeface="Cambria Math" panose="02040503050406030204" pitchFamily="18" charset="0"/>
                            </a:rPr>
                            <m:t>1</m:t>
                          </m:r>
                        </m:sub>
                      </m:sSub>
                    </m:oMath>
                  </m:oMathPara>
                </a14:m>
                <a:endParaRPr lang="ar-AE" sz="2800" dirty="0">
                  <a:solidFill>
                    <a:schemeClr val="tx1"/>
                  </a:solidFill>
                </a:endParaRPr>
              </a:p>
            </p:txBody>
          </p:sp>
        </mc:Choice>
        <mc:Fallback xmlns="">
          <p:sp>
            <p:nvSpPr>
              <p:cNvPr id="26" name="Google Shape;369;p41">
                <a:extLst>
                  <a:ext uri="{FF2B5EF4-FFF2-40B4-BE49-F238E27FC236}">
                    <a16:creationId xmlns:a16="http://schemas.microsoft.com/office/drawing/2014/main" id="{774EDECD-D3B3-EF45-AC95-18BF010EC021}"/>
                  </a:ext>
                </a:extLst>
              </p:cNvPr>
              <p:cNvSpPr txBox="1">
                <a:spLocks noRot="1" noChangeAspect="1" noMove="1" noResize="1" noEditPoints="1" noAdjustHandles="1" noChangeArrowheads="1" noChangeShapeType="1" noTextEdit="1"/>
              </p:cNvSpPr>
              <p:nvPr/>
            </p:nvSpPr>
            <p:spPr>
              <a:xfrm>
                <a:off x="4178710" y="6067649"/>
                <a:ext cx="473436" cy="644547"/>
              </a:xfrm>
              <a:prstGeom prst="rect">
                <a:avLst/>
              </a:prstGeom>
              <a:blipFill>
                <a:blip r:embed="rId5"/>
                <a:stretch>
                  <a:fillRect l="-18421" t="-9615" r="-47368" b="-3846"/>
                </a:stretch>
              </a:blipFill>
              <a:ln>
                <a:noFill/>
              </a:ln>
            </p:spPr>
            <p:txBody>
              <a:bodyPr/>
              <a:lstStyle/>
              <a:p>
                <a:r>
                  <a:rPr lang="en-US">
                    <a:noFill/>
                  </a:rPr>
                  <a:t> </a:t>
                </a:r>
              </a:p>
            </p:txBody>
          </p:sp>
        </mc:Fallback>
      </mc:AlternateContent>
      <p:sp>
        <p:nvSpPr>
          <p:cNvPr id="27" name="Google Shape;354;p40">
            <a:extLst>
              <a:ext uri="{FF2B5EF4-FFF2-40B4-BE49-F238E27FC236}">
                <a16:creationId xmlns:a16="http://schemas.microsoft.com/office/drawing/2014/main" id="{02384A1F-39E6-314F-96EF-2D94B58B4FB3}"/>
              </a:ext>
            </a:extLst>
          </p:cNvPr>
          <p:cNvSpPr txBox="1">
            <a:spLocks/>
          </p:cNvSpPr>
          <p:nvPr/>
        </p:nvSpPr>
        <p:spPr>
          <a:xfrm>
            <a:off x="6066108" y="3415767"/>
            <a:ext cx="1822304" cy="1146606"/>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Can I multiply these together currently?</a:t>
            </a:r>
          </a:p>
        </p:txBody>
      </p:sp>
      <mc:AlternateContent xmlns:mc="http://schemas.openxmlformats.org/markup-compatibility/2006" xmlns:a14="http://schemas.microsoft.com/office/drawing/2010/main">
        <mc:Choice Requires="a14">
          <p:sp>
            <p:nvSpPr>
              <p:cNvPr id="28" name="Google Shape;354;p40">
                <a:extLst>
                  <a:ext uri="{FF2B5EF4-FFF2-40B4-BE49-F238E27FC236}">
                    <a16:creationId xmlns:a16="http://schemas.microsoft.com/office/drawing/2014/main" id="{B55761A7-DBFF-A24D-8E1F-38B38354B589}"/>
                  </a:ext>
                </a:extLst>
              </p:cNvPr>
              <p:cNvSpPr txBox="1">
                <a:spLocks/>
              </p:cNvSpPr>
              <p:nvPr/>
            </p:nvSpPr>
            <p:spPr>
              <a:xfrm>
                <a:off x="5369203" y="4695600"/>
                <a:ext cx="3404506" cy="1942487"/>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No!</a:t>
                </a:r>
                <a:br>
                  <a:rPr lang="en-AU" sz="2000" dirty="0">
                    <a:sym typeface="Arial"/>
                  </a:rPr>
                </a:br>
                <a:r>
                  <a:rPr lang="en-AU" sz="2000" dirty="0">
                    <a:sym typeface="Arial"/>
                  </a:rPr>
                  <a:t>We must have form </a:t>
                </a:r>
                <a:br>
                  <a:rPr lang="en-AU" sz="2000" i="1" dirty="0">
                    <a:solidFill>
                      <a:srgbClr val="000000"/>
                    </a:solidFill>
                    <a:latin typeface="Cambria Math" panose="02040503050406030204" pitchFamily="18" charset="0"/>
                    <a:ea typeface="Calibri" panose="020F0502020204030204" pitchFamily="34" charset="0"/>
                    <a:cs typeface="Calibri" panose="020F0502020204030204" pitchFamily="34" charset="0"/>
                  </a:rPr>
                </a:br>
                <a14:m>
                  <m:oMath xmlns:m="http://schemas.openxmlformats.org/officeDocument/2006/math">
                    <m:sSup>
                      <m:sSupPr>
                        <m:ctrlP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ℝ</m:t>
                        </m:r>
                      </m:e>
                      <m:sup>
                        <m:sSub>
                          <m:sSubPr>
                            <m:ctrlP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𝑛</m:t>
                            </m:r>
                          </m:e>
                          <m:sub>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𝑥</m:t>
                            </m:r>
                          </m:sub>
                        </m:sSub>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 ∗ </m:t>
                        </m:r>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𝒎</m:t>
                        </m:r>
                      </m:sup>
                    </m:sSup>
                  </m:oMath>
                </a14:m>
                <a:r>
                  <a:rPr lang="en-AU" sz="2000" dirty="0">
                    <a:sym typeface="Arial"/>
                  </a:rPr>
                  <a:t> * </a:t>
                </a:r>
                <a14:m>
                  <m:oMath xmlns:m="http://schemas.openxmlformats.org/officeDocument/2006/math">
                    <m:sSup>
                      <m:sSupPr>
                        <m:ctrlP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ℝ</m:t>
                        </m:r>
                      </m:e>
                      <m:sup>
                        <m:r>
                          <a:rPr lang="en-AU" sz="2000" b="1"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𝒎</m:t>
                        </m:r>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 </m:t>
                        </m:r>
                        <m:r>
                          <a:rPr lang="en-AU" sz="2000" b="0" i="1">
                            <a:solidFill>
                              <a:srgbClr val="000000"/>
                            </a:solidFill>
                            <a:latin typeface="Cambria Math" panose="02040503050406030204" pitchFamily="18" charset="0"/>
                            <a:ea typeface="Calibri" panose="020F0502020204030204" pitchFamily="34" charset="0"/>
                            <a:cs typeface="Calibri" panose="020F0502020204030204" pitchFamily="34" charset="0"/>
                          </a:rPr>
                          <m:t>∗</m:t>
                        </m:r>
                        <m:r>
                          <a:rPr lang="en-AU" sz="20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 </m:t>
                        </m:r>
                        <m:r>
                          <a:rPr lang="en-AU" sz="20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𝑎</m:t>
                        </m:r>
                      </m:sup>
                    </m:sSup>
                  </m:oMath>
                </a14:m>
                <a:br>
                  <a:rPr lang="en-AU" sz="2000" b="1" dirty="0">
                    <a:sym typeface="Arial"/>
                  </a:rPr>
                </a:br>
                <a:r>
                  <a:rPr lang="en-AU" sz="2000" dirty="0">
                    <a:sym typeface="Arial"/>
                  </a:rPr>
                  <a:t>Or (m*n) * (n*p) = m*p</a:t>
                </a:r>
                <a:br>
                  <a:rPr lang="en-AU" sz="2000" dirty="0">
                    <a:sym typeface="Arial"/>
                  </a:rPr>
                </a:br>
                <a:r>
                  <a:rPr lang="en-AU" sz="2000" dirty="0">
                    <a:sym typeface="Arial"/>
                  </a:rPr>
                  <a:t>Where m = rows, n= columns</a:t>
                </a:r>
                <a:endParaRPr lang="en-AU" sz="2000" b="1" dirty="0">
                  <a:sym typeface="Arial"/>
                </a:endParaRPr>
              </a:p>
              <a:p>
                <a:pPr algn="ctr">
                  <a:lnSpc>
                    <a:spcPct val="122222"/>
                  </a:lnSpc>
                  <a:spcAft>
                    <a:spcPts val="0"/>
                  </a:spcAft>
                  <a:buClr>
                    <a:schemeClr val="dk1"/>
                  </a:buClr>
                  <a:buSzPts val="1800"/>
                </a:pPr>
                <a:endParaRPr lang="en-AU" sz="2000" b="1" dirty="0">
                  <a:sym typeface="Arial"/>
                </a:endParaRPr>
              </a:p>
            </p:txBody>
          </p:sp>
        </mc:Choice>
        <mc:Fallback xmlns="">
          <p:sp>
            <p:nvSpPr>
              <p:cNvPr id="28" name="Google Shape;354;p40">
                <a:extLst>
                  <a:ext uri="{FF2B5EF4-FFF2-40B4-BE49-F238E27FC236}">
                    <a16:creationId xmlns:a16="http://schemas.microsoft.com/office/drawing/2014/main" id="{B55761A7-DBFF-A24D-8E1F-38B38354B589}"/>
                  </a:ext>
                </a:extLst>
              </p:cNvPr>
              <p:cNvSpPr txBox="1">
                <a:spLocks noRot="1" noChangeAspect="1" noMove="1" noResize="1" noEditPoints="1" noAdjustHandles="1" noChangeArrowheads="1" noChangeShapeType="1" noTextEdit="1"/>
              </p:cNvSpPr>
              <p:nvPr/>
            </p:nvSpPr>
            <p:spPr>
              <a:xfrm>
                <a:off x="5369203" y="4695600"/>
                <a:ext cx="3404506" cy="1942487"/>
              </a:xfrm>
              <a:prstGeom prst="rect">
                <a:avLst/>
              </a:prstGeom>
              <a:blipFill>
                <a:blip r:embed="rId6"/>
                <a:stretch>
                  <a:fillRect t="-1948" b="-19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6689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Why transpose W?</a:t>
            </a:r>
            <a:endParaRPr lang="en-US" dirty="0"/>
          </a:p>
        </p:txBody>
      </p:sp>
      <p:sp>
        <p:nvSpPr>
          <p:cNvPr id="22" name="Google Shape;354;p40">
            <a:extLst>
              <a:ext uri="{FF2B5EF4-FFF2-40B4-BE49-F238E27FC236}">
                <a16:creationId xmlns:a16="http://schemas.microsoft.com/office/drawing/2014/main" id="{82099FF2-9943-C54E-9E31-319729B6C7CC}"/>
              </a:ext>
            </a:extLst>
          </p:cNvPr>
          <p:cNvSpPr txBox="1">
            <a:spLocks/>
          </p:cNvSpPr>
          <p:nvPr/>
        </p:nvSpPr>
        <p:spPr>
          <a:xfrm>
            <a:off x="507942" y="1117601"/>
            <a:ext cx="8128116" cy="6445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To allow us to undertake matrix calculus we must transpose something</a:t>
            </a:r>
            <a:endParaRPr lang="en-AU" sz="2000" dirty="0">
              <a:solidFill>
                <a:schemeClr val="dk1"/>
              </a:solidFill>
              <a:sym typeface="Arial"/>
            </a:endParaRPr>
          </a:p>
        </p:txBody>
      </p:sp>
      <p:graphicFrame>
        <p:nvGraphicFramePr>
          <p:cNvPr id="2" name="Table 1">
            <a:extLst>
              <a:ext uri="{FF2B5EF4-FFF2-40B4-BE49-F238E27FC236}">
                <a16:creationId xmlns:a16="http://schemas.microsoft.com/office/drawing/2014/main" id="{567EFD40-8B80-F045-B6DB-7B44AFA4ED2C}"/>
              </a:ext>
            </a:extLst>
          </p:cNvPr>
          <p:cNvGraphicFramePr>
            <a:graphicFrameLocks noGrp="1"/>
          </p:cNvGraphicFramePr>
          <p:nvPr>
            <p:extLst>
              <p:ext uri="{D42A27DB-BD31-4B8C-83A1-F6EECF244321}">
                <p14:modId xmlns:p14="http://schemas.microsoft.com/office/powerpoint/2010/main" val="3976536806"/>
              </p:ext>
            </p:extLst>
          </p:nvPr>
        </p:nvGraphicFramePr>
        <p:xfrm>
          <a:off x="3688890" y="1641676"/>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1359721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2321352"/>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647777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7428343"/>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812268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910496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5759965"/>
                  </a:ext>
                </a:extLst>
              </a:tr>
            </a:tbl>
          </a:graphicData>
        </a:graphic>
      </p:graphicFrame>
      <p:sp>
        <p:nvSpPr>
          <p:cNvPr id="27" name="Google Shape;354;p40">
            <a:extLst>
              <a:ext uri="{FF2B5EF4-FFF2-40B4-BE49-F238E27FC236}">
                <a16:creationId xmlns:a16="http://schemas.microsoft.com/office/drawing/2014/main" id="{02384A1F-39E6-314F-96EF-2D94B58B4FB3}"/>
              </a:ext>
            </a:extLst>
          </p:cNvPr>
          <p:cNvSpPr txBox="1">
            <a:spLocks/>
          </p:cNvSpPr>
          <p:nvPr/>
        </p:nvSpPr>
        <p:spPr>
          <a:xfrm>
            <a:off x="2338534" y="4406163"/>
            <a:ext cx="1822304" cy="1146606"/>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Can I multiply these together currently?</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5D9D7A3-72E6-8F43-916F-595E95AE1887}"/>
                  </a:ext>
                </a:extLst>
              </p:cNvPr>
              <p:cNvGraphicFramePr>
                <a:graphicFrameLocks noGrp="1"/>
              </p:cNvGraphicFramePr>
              <p:nvPr>
                <p:extLst>
                  <p:ext uri="{D42A27DB-BD31-4B8C-83A1-F6EECF244321}">
                    <p14:modId xmlns:p14="http://schemas.microsoft.com/office/powerpoint/2010/main" val="3673311015"/>
                  </p:ext>
                </p:extLst>
              </p:nvPr>
            </p:nvGraphicFramePr>
            <p:xfrm>
              <a:off x="507942" y="2746111"/>
              <a:ext cx="3017532" cy="496956"/>
            </p:xfrm>
            <a:graphic>
              <a:graphicData uri="http://schemas.openxmlformats.org/drawingml/2006/table">
                <a:tbl>
                  <a:tblPr firstRow="1" bandRow="1">
                    <a:tableStyleId>{5C22544A-7EE6-4342-B048-85BDC9FD1C3A}</a:tableStyleId>
                  </a:tblPr>
                  <a:tblGrid>
                    <a:gridCol w="431076">
                      <a:extLst>
                        <a:ext uri="{9D8B030D-6E8A-4147-A177-3AD203B41FA5}">
                          <a16:colId xmlns:a16="http://schemas.microsoft.com/office/drawing/2014/main" val="2522714286"/>
                        </a:ext>
                      </a:extLst>
                    </a:gridCol>
                    <a:gridCol w="431076">
                      <a:extLst>
                        <a:ext uri="{9D8B030D-6E8A-4147-A177-3AD203B41FA5}">
                          <a16:colId xmlns:a16="http://schemas.microsoft.com/office/drawing/2014/main" val="2884088687"/>
                        </a:ext>
                      </a:extLst>
                    </a:gridCol>
                    <a:gridCol w="431076">
                      <a:extLst>
                        <a:ext uri="{9D8B030D-6E8A-4147-A177-3AD203B41FA5}">
                          <a16:colId xmlns:a16="http://schemas.microsoft.com/office/drawing/2014/main" val="1863759502"/>
                        </a:ext>
                      </a:extLst>
                    </a:gridCol>
                    <a:gridCol w="431076">
                      <a:extLst>
                        <a:ext uri="{9D8B030D-6E8A-4147-A177-3AD203B41FA5}">
                          <a16:colId xmlns:a16="http://schemas.microsoft.com/office/drawing/2014/main" val="929797940"/>
                        </a:ext>
                      </a:extLst>
                    </a:gridCol>
                    <a:gridCol w="431076">
                      <a:extLst>
                        <a:ext uri="{9D8B030D-6E8A-4147-A177-3AD203B41FA5}">
                          <a16:colId xmlns:a16="http://schemas.microsoft.com/office/drawing/2014/main" val="979476758"/>
                        </a:ext>
                      </a:extLst>
                    </a:gridCol>
                    <a:gridCol w="431076">
                      <a:extLst>
                        <a:ext uri="{9D8B030D-6E8A-4147-A177-3AD203B41FA5}">
                          <a16:colId xmlns:a16="http://schemas.microsoft.com/office/drawing/2014/main" val="80593620"/>
                        </a:ext>
                      </a:extLst>
                    </a:gridCol>
                    <a:gridCol w="431076">
                      <a:extLst>
                        <a:ext uri="{9D8B030D-6E8A-4147-A177-3AD203B41FA5}">
                          <a16:colId xmlns:a16="http://schemas.microsoft.com/office/drawing/2014/main" val="4161810856"/>
                        </a:ext>
                      </a:extLst>
                    </a:gridCol>
                  </a:tblGrid>
                  <a:tr h="496956">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5</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6</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27665234"/>
                      </a:ext>
                    </a:extLst>
                  </a:tr>
                </a:tbl>
              </a:graphicData>
            </a:graphic>
          </p:graphicFrame>
        </mc:Choice>
        <mc:Fallback xmlns="">
          <p:graphicFrame>
            <p:nvGraphicFramePr>
              <p:cNvPr id="5" name="Table 4">
                <a:extLst>
                  <a:ext uri="{FF2B5EF4-FFF2-40B4-BE49-F238E27FC236}">
                    <a16:creationId xmlns:a16="http://schemas.microsoft.com/office/drawing/2014/main" id="{F5D9D7A3-72E6-8F43-916F-595E95AE1887}"/>
                  </a:ext>
                </a:extLst>
              </p:cNvPr>
              <p:cNvGraphicFramePr>
                <a:graphicFrameLocks noGrp="1"/>
              </p:cNvGraphicFramePr>
              <p:nvPr>
                <p:extLst>
                  <p:ext uri="{D42A27DB-BD31-4B8C-83A1-F6EECF244321}">
                    <p14:modId xmlns:p14="http://schemas.microsoft.com/office/powerpoint/2010/main" val="3673311015"/>
                  </p:ext>
                </p:extLst>
              </p:nvPr>
            </p:nvGraphicFramePr>
            <p:xfrm>
              <a:off x="507942" y="2746111"/>
              <a:ext cx="3017532" cy="496956"/>
            </p:xfrm>
            <a:graphic>
              <a:graphicData uri="http://schemas.openxmlformats.org/drawingml/2006/table">
                <a:tbl>
                  <a:tblPr firstRow="1" bandRow="1">
                    <a:tableStyleId>{5C22544A-7EE6-4342-B048-85BDC9FD1C3A}</a:tableStyleId>
                  </a:tblPr>
                  <a:tblGrid>
                    <a:gridCol w="431076">
                      <a:extLst>
                        <a:ext uri="{9D8B030D-6E8A-4147-A177-3AD203B41FA5}">
                          <a16:colId xmlns:a16="http://schemas.microsoft.com/office/drawing/2014/main" val="2522714286"/>
                        </a:ext>
                      </a:extLst>
                    </a:gridCol>
                    <a:gridCol w="431076">
                      <a:extLst>
                        <a:ext uri="{9D8B030D-6E8A-4147-A177-3AD203B41FA5}">
                          <a16:colId xmlns:a16="http://schemas.microsoft.com/office/drawing/2014/main" val="2884088687"/>
                        </a:ext>
                      </a:extLst>
                    </a:gridCol>
                    <a:gridCol w="431076">
                      <a:extLst>
                        <a:ext uri="{9D8B030D-6E8A-4147-A177-3AD203B41FA5}">
                          <a16:colId xmlns:a16="http://schemas.microsoft.com/office/drawing/2014/main" val="1863759502"/>
                        </a:ext>
                      </a:extLst>
                    </a:gridCol>
                    <a:gridCol w="431076">
                      <a:extLst>
                        <a:ext uri="{9D8B030D-6E8A-4147-A177-3AD203B41FA5}">
                          <a16:colId xmlns:a16="http://schemas.microsoft.com/office/drawing/2014/main" val="929797940"/>
                        </a:ext>
                      </a:extLst>
                    </a:gridCol>
                    <a:gridCol w="431076">
                      <a:extLst>
                        <a:ext uri="{9D8B030D-6E8A-4147-A177-3AD203B41FA5}">
                          <a16:colId xmlns:a16="http://schemas.microsoft.com/office/drawing/2014/main" val="979476758"/>
                        </a:ext>
                      </a:extLst>
                    </a:gridCol>
                    <a:gridCol w="431076">
                      <a:extLst>
                        <a:ext uri="{9D8B030D-6E8A-4147-A177-3AD203B41FA5}">
                          <a16:colId xmlns:a16="http://schemas.microsoft.com/office/drawing/2014/main" val="80593620"/>
                        </a:ext>
                      </a:extLst>
                    </a:gridCol>
                    <a:gridCol w="431076">
                      <a:extLst>
                        <a:ext uri="{9D8B030D-6E8A-4147-A177-3AD203B41FA5}">
                          <a16:colId xmlns:a16="http://schemas.microsoft.com/office/drawing/2014/main" val="4161810856"/>
                        </a:ext>
                      </a:extLst>
                    </a:gridCol>
                  </a:tblGrid>
                  <a:tr h="4969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500" r="-6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2500" r="-5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500" r="-4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1429" t="-2500" r="-29142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2941" t="-2500" r="-2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2941" t="-2500" r="-1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2941" t="-2500"/>
                          </a:stretch>
                        </a:blipFill>
                      </a:tcPr>
                    </a:tc>
                    <a:extLst>
                      <a:ext uri="{0D108BD9-81ED-4DB2-BD59-A6C34878D82A}">
                        <a16:rowId xmlns:a16="http://schemas.microsoft.com/office/drawing/2014/main" val="2127665234"/>
                      </a:ext>
                    </a:extLst>
                  </a:tr>
                </a:tbl>
              </a:graphicData>
            </a:graphic>
          </p:graphicFrame>
        </mc:Fallback>
      </mc:AlternateContent>
      <p:sp>
        <p:nvSpPr>
          <p:cNvPr id="13" name="Google Shape;354;p40">
            <a:extLst>
              <a:ext uri="{FF2B5EF4-FFF2-40B4-BE49-F238E27FC236}">
                <a16:creationId xmlns:a16="http://schemas.microsoft.com/office/drawing/2014/main" id="{DA12353E-B968-ED4C-B3CA-B1A6BB89109D}"/>
              </a:ext>
            </a:extLst>
          </p:cNvPr>
          <p:cNvSpPr txBox="1">
            <a:spLocks/>
          </p:cNvSpPr>
          <p:nvPr/>
        </p:nvSpPr>
        <p:spPr>
          <a:xfrm>
            <a:off x="765073" y="5733508"/>
            <a:ext cx="4572082" cy="814886"/>
          </a:xfrm>
          <a:prstGeom prst="rect">
            <a:avLst/>
          </a:prstGeom>
          <a:solidFill>
            <a:srgbClr val="92D05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Yes!</a:t>
            </a:r>
          </a:p>
          <a:p>
            <a:pPr algn="ctr">
              <a:lnSpc>
                <a:spcPct val="122222"/>
              </a:lnSpc>
              <a:spcAft>
                <a:spcPts val="0"/>
              </a:spcAft>
              <a:buClr>
                <a:schemeClr val="dk1"/>
              </a:buClr>
              <a:buSzPts val="1800"/>
            </a:pPr>
            <a:r>
              <a:rPr lang="en-AU" sz="2000" dirty="0">
                <a:sym typeface="Arial"/>
              </a:rPr>
              <a:t>Columns(x) = rows(w)</a:t>
            </a:r>
          </a:p>
        </p:txBody>
      </p:sp>
      <p:cxnSp>
        <p:nvCxnSpPr>
          <p:cNvPr id="7" name="Straight Arrow Connector 6">
            <a:extLst>
              <a:ext uri="{FF2B5EF4-FFF2-40B4-BE49-F238E27FC236}">
                <a16:creationId xmlns:a16="http://schemas.microsoft.com/office/drawing/2014/main" id="{7B8B6B71-1A55-7B49-B522-E5F57CB93C93}"/>
              </a:ext>
            </a:extLst>
          </p:cNvPr>
          <p:cNvCxnSpPr>
            <a:cxnSpLocks/>
          </p:cNvCxnSpPr>
          <p:nvPr/>
        </p:nvCxnSpPr>
        <p:spPr>
          <a:xfrm>
            <a:off x="5020551" y="2884551"/>
            <a:ext cx="136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15494323-BC49-AE47-96AF-F10242486841}"/>
              </a:ext>
            </a:extLst>
          </p:cNvPr>
          <p:cNvGraphicFramePr>
            <a:graphicFrameLocks noGrp="1"/>
          </p:cNvGraphicFramePr>
          <p:nvPr>
            <p:extLst>
              <p:ext uri="{D42A27DB-BD31-4B8C-83A1-F6EECF244321}">
                <p14:modId xmlns:p14="http://schemas.microsoft.com/office/powerpoint/2010/main" val="521484275"/>
              </p:ext>
            </p:extLst>
          </p:nvPr>
        </p:nvGraphicFramePr>
        <p:xfrm>
          <a:off x="7072729" y="2694328"/>
          <a:ext cx="471948" cy="36576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3356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13597219"/>
                  </a:ext>
                </a:extLst>
              </a:tr>
            </a:tbl>
          </a:graphicData>
        </a:graphic>
      </p:graphicFrame>
      <p:sp>
        <p:nvSpPr>
          <p:cNvPr id="20" name="Google Shape;354;p40">
            <a:extLst>
              <a:ext uri="{FF2B5EF4-FFF2-40B4-BE49-F238E27FC236}">
                <a16:creationId xmlns:a16="http://schemas.microsoft.com/office/drawing/2014/main" id="{7228D52C-C7C5-0A47-9875-712A058D6D4D}"/>
              </a:ext>
            </a:extLst>
          </p:cNvPr>
          <p:cNvSpPr txBox="1">
            <a:spLocks/>
          </p:cNvSpPr>
          <p:nvPr/>
        </p:nvSpPr>
        <p:spPr>
          <a:xfrm>
            <a:off x="5702710" y="3551209"/>
            <a:ext cx="2864522" cy="381105"/>
          </a:xfrm>
          <a:prstGeom prst="rect">
            <a:avLst/>
          </a:prstGeom>
          <a:solidFill>
            <a:srgbClr val="92D05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(1*7) * (7*1) = (1*1)</a:t>
            </a:r>
          </a:p>
        </p:txBody>
      </p:sp>
    </p:spTree>
    <p:extLst>
      <p:ext uri="{BB962C8B-B14F-4D97-AF65-F5344CB8AC3E}">
        <p14:creationId xmlns:p14="http://schemas.microsoft.com/office/powerpoint/2010/main" val="1542072416"/>
      </p:ext>
    </p:extLst>
  </p:cSld>
  <p:clrMapOvr>
    <a:masterClrMapping/>
  </p:clrMapOvr>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11541</TotalTime>
  <Words>3126</Words>
  <Application>Microsoft Macintosh PowerPoint</Application>
  <PresentationFormat>On-screen Show (4:3)</PresentationFormat>
  <Paragraphs>545</Paragraphs>
  <Slides>60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Arial</vt:lpstr>
      <vt:lpstr>Calibri</vt:lpstr>
      <vt:lpstr>Cambria Math</vt:lpstr>
      <vt:lpstr>Courier New</vt:lpstr>
      <vt:lpstr>DINOT</vt:lpstr>
      <vt:lpstr>DINOT-Bold</vt:lpstr>
      <vt:lpstr>Symbol</vt:lpstr>
      <vt:lpstr>18897 CIC 4x3</vt:lpstr>
      <vt:lpstr>Document</vt:lpstr>
      <vt:lpstr>Deep Learning  Lecture 1 – INTRODUCTION</vt:lpstr>
      <vt:lpstr>OVERVIEW of Today</vt:lpstr>
      <vt:lpstr>How is At1 going?</vt:lpstr>
      <vt:lpstr>OVERVIEW of Today</vt:lpstr>
      <vt:lpstr>PowerPoint Presentation</vt:lpstr>
      <vt:lpstr>PowerPoint Presentation</vt:lpstr>
      <vt:lpstr>PowerPoint Presentation</vt:lpstr>
      <vt:lpstr>PowerPoint Presentation</vt:lpstr>
      <vt:lpstr>PowerPoint Presentation</vt:lpstr>
      <vt:lpstr>Neuron to ‘network’</vt:lpstr>
      <vt:lpstr>Other Activation Functions</vt:lpstr>
      <vt:lpstr>The matrix algebra through our network</vt:lpstr>
      <vt:lpstr>The size of our matrices</vt:lpstr>
      <vt:lpstr>Our matrices (formulas)</vt:lpstr>
      <vt:lpstr>PowerPoint Presentation</vt:lpstr>
      <vt:lpstr>PowerPoint Presentation</vt:lpstr>
      <vt:lpstr>PowerPoint Presentation</vt:lpstr>
      <vt:lpstr>PowerPoint Presentation</vt:lpstr>
      <vt:lpstr>PowerPoint Presentation</vt:lpstr>
      <vt:lpstr>BACK-PROPAGATION</vt:lpstr>
      <vt:lpstr>BACK-PROPAGATION</vt:lpstr>
      <vt:lpstr>BACK-PROPAGATION for Matrices</vt:lpstr>
      <vt:lpstr>Jacobian walkthrough (backwards)</vt:lpstr>
      <vt:lpstr>Updating the weights - Gradient descent</vt:lpstr>
      <vt:lpstr>Updating the weights - Gradient descent</vt:lpstr>
      <vt:lpstr>Gradient descent</vt:lpstr>
      <vt:lpstr>OVERVIEW of Today</vt:lpstr>
      <vt:lpstr>Forward prop (summary)</vt:lpstr>
      <vt:lpstr>Back prop MathS</vt:lpstr>
      <vt:lpstr>Back prop MathS</vt:lpstr>
      <vt:lpstr>Differentiate Sigmoid</vt:lpstr>
      <vt:lpstr>Cont…..</vt:lpstr>
      <vt:lpstr>Let’s Vectorise!</vt:lpstr>
      <vt:lpstr>Let’s Generalise!</vt:lpstr>
      <vt:lpstr>PowerPoint Presentation</vt:lpstr>
      <vt:lpstr>PowerPoint Presentation</vt:lpstr>
      <vt:lpstr>PowerPoint Presentation</vt:lpstr>
      <vt:lpstr>PowerPoint Presentation</vt:lpstr>
      <vt:lpstr>OVERVIEW of Today</vt:lpstr>
      <vt:lpstr>Optimisation: (Mini)batch, Stochastic GD</vt:lpstr>
      <vt:lpstr>Optimisation: (Mini)batch, Stochastic GD</vt:lpstr>
      <vt:lpstr>Optimisation Algorithms: Momentum</vt:lpstr>
      <vt:lpstr>Optimisation Algorithms: Momentum</vt:lpstr>
      <vt:lpstr>Optimisation Algorithms: Momentum</vt:lpstr>
      <vt:lpstr>Optimisation Algorithms: Nesterov</vt:lpstr>
      <vt:lpstr>Optimisation Algorithms:  RMSProp</vt:lpstr>
      <vt:lpstr>Optimisation Algorithms: ADAM</vt:lpstr>
      <vt:lpstr>Optimisation Algorithms: More??</vt:lpstr>
      <vt:lpstr>OVERVIEW of Today</vt:lpstr>
      <vt:lpstr>Regularisation: L2 (Weight Decay)</vt:lpstr>
      <vt:lpstr>Regularisation: L2 &amp; Back Prop</vt:lpstr>
      <vt:lpstr>Regularisation: Dropout</vt:lpstr>
      <vt:lpstr>Regularisation: Dropout</vt:lpstr>
      <vt:lpstr>Regularisation: Dropout</vt:lpstr>
      <vt:lpstr>Extra: Learning Rate Decay</vt:lpstr>
      <vt:lpstr>OVERVIEW of Today</vt:lpstr>
      <vt:lpstr>GPU - CPU – TPU?</vt:lpstr>
      <vt:lpstr>GPU - CPU – TPU?</vt:lpstr>
      <vt:lpstr>What’s in a Framework?</vt:lpstr>
      <vt:lpstr>Lab – Tensorflow &amp; Keras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989</cp:revision>
  <cp:lastPrinted>2017-05-01T00:41:22Z</cp:lastPrinted>
  <dcterms:created xsi:type="dcterms:W3CDTF">2016-10-13T05:46:21Z</dcterms:created>
  <dcterms:modified xsi:type="dcterms:W3CDTF">2019-04-12T10:29:28Z</dcterms:modified>
</cp:coreProperties>
</file>